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93e46d9c-7072-0315-bb85-f2362a5e87f6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3a0ee277-b749-376c-1a39-5aa4bc56cfa4}">
          <p14:sldIdLst>
            <p14:sldId id="262"/>
          </p14:sldIdLst>
        </p14:section>
        <p14:section name="방법론" id="{d0208983-c1ac-f262-5202-5feb1a0ca629}">
          <p14:sldIdLst>
            <p14:sldId id="263"/>
          </p14:sldIdLst>
        </p14:section>
        <p14:section name="과정" id="{bf8715cd-479a-0461-d69e-f4a45d240297}">
          <p14:sldIdLst>
            <p14:sldId id="264"/>
          </p14:sldIdLst>
        </p14:section>
        <p14:section name="STEP 01" id="{20fc0b8b-aa1a-87db-9db9-5c835874e2df}">
          <p14:sldIdLst>
            <p14:sldId id="265"/>
          </p14:sldIdLst>
        </p14:section>
        <p14:section name="STEP 02" id="{369b0a8d-099e-382b-d728-67bc50e2a39f}">
          <p14:sldIdLst>
            <p14:sldId id="266"/>
          </p14:sldIdLst>
        </p14:section>
        <p14:section name="AI 기본기" id="{9462de5b-5f09-b00c-6c18-e97ba1d25456}">
          <p14:sldIdLst>
            <p14:sldId id="267"/>
            <p14:sldId id="268"/>
            <p14:sldId id="269"/>
            <p14:sldId id="270"/>
          </p14:sldIdLst>
        </p14:section>
        <p14:section name="STEP 03" id="{fa5fe68d-c922-2957-9dc8-8e33e0d2465b}">
          <p14:sldIdLst>
            <p14:sldId id="271"/>
            <p14:sldId id="272"/>
            <p14:sldId id="273"/>
            <p14:sldId id="274"/>
            <p14:sldId id="275"/>
          </p14:sldIdLst>
        </p14:section>
        <p14:section name="STEP 04" id="{30115aba-e627-23dd-f042-253e182b089d}">
          <p14:sldIdLst>
            <p14:sldId id="276"/>
          </p14:sldIdLst>
        </p14:section>
        <p14:section name="STEP 05" id="{a3e71534-a541-416f-b4d9-c74a08254103}">
          <p14:sldIdLst>
            <p14:sldId id="277"/>
          </p14:sldIdLst>
        </p14:section>
        <p14:section name="사례" id="{b9eef684-bc6f-40ac-07a7-0d2dfc3e199b}">
          <p14:sldIdLst>
            <p14:sldId id="278"/>
            <p14:sldId id="279"/>
          </p14:sldIdLst>
        </p14:section>
        <p14:section name="마무리" id="{7b81eee2-5f9c-737b-a08a-28420378b164}">
          <p14:sldIdLst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전자책 기획서 · 샘플 챕터 · 지도 커리큘럼 · 피드백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'내 노하우를 전자책으로 만든다면?'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개요표입니다. 시수·기간·평가는 예시안이며, 확정되면 숫자를 바꿔 넣어 주세요. 수강료는 상담 시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지도 대상과 주제를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가상의 수강생 결과물입니다. 대신 고쳐 주지 말고 질문 세 가지로 수강생이 스스로 고치게 이끄는 방식을 보여 주세요.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같은 내용이 어떻게 달라지는지 보여 주세요. 예시 문장은 모두 가상이며, 수치·가격 등은 원본 확인 후 기재하도록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가상 샘플입니다. 실제 발급 시에는 과정명, 성명, 이수 시간, 발급번호, 발급일, 발급기관을 넣습니다. 민간자격 등록 전에는 등록·공인 표시를 쓰지 않도록 안내하세요. 법적 요건은 등록관리기관에 확인.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기준 저서 11권+. 과정명·자격명은 개설 전 예시안.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4" Type="http://schemas.openxmlformats.org/officeDocument/2006/relationships/slide" Target="slide11.xml"/><Relationship Id="rId6" Type="http://schemas.openxmlformats.org/officeDocument/2006/relationships/slide" Target="slide16.xml"/><Relationship Id="rId8" Type="http://schemas.openxmlformats.org/officeDocument/2006/relationships/slide" Target="slide21.xml"/><Relationship Id="rId10" Type="http://schemas.openxmlformats.org/officeDocument/2006/relationships/slide" Target="slide22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image" Target="../media/image-9-5.png"/><Relationship Id="rId7" Type="http://schemas.openxmlformats.org/officeDocument/2006/relationships/image" Target="../media/image-9-6.png"/><Relationship Id="rId8" Type="http://schemas.openxmlformats.org/officeDocument/2006/relationships/image" Target="../media/image-9-7.png"/><Relationship Id="rId9" Type="http://schemas.openxmlformats.org/officeDocument/2006/relationships/image" Target="../media/image-9-8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image" Target="../media/image-11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7-1.png"/><Relationship Id="rId3" Type="http://schemas.openxmlformats.org/officeDocument/2006/relationships/image" Target="../media/image-17-2.png"/><Relationship Id="rId4" Type="http://schemas.openxmlformats.org/officeDocument/2006/relationships/image" Target="../media/image-17-3.png"/><Relationship Id="rId5" Type="http://schemas.openxmlformats.org/officeDocument/2006/relationships/image" Target="../media/image-17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9.xml"/><Relationship Id="rId2" Type="http://schemas.openxmlformats.org/officeDocument/2006/relationships/image" Target="../media/image-18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image" Target="../media/image-19-5.png"/><Relationship Id="rId7" Type="http://schemas.openxmlformats.org/officeDocument/2006/relationships/image" Target="../media/image-19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0-1.png"/><Relationship Id="rId3" Type="http://schemas.openxmlformats.org/officeDocument/2006/relationships/image" Target="../media/image-20-2.png"/><Relationship Id="rId4" Type="http://schemas.openxmlformats.org/officeDocument/2006/relationships/image" Target="../media/image-20-3.png"/><Relationship Id="rId5" Type="http://schemas.openxmlformats.org/officeDocument/2006/relationships/image" Target="../media/image-20-4.png"/><Relationship Id="rId6" Type="http://schemas.openxmlformats.org/officeDocument/2006/relationships/image" Target="../media/image-20-5.png"/><Relationship Id="rId7" Type="http://schemas.openxmlformats.org/officeDocument/2006/relationships/image" Target="../media/image-20-6.png"/><Relationship Id="rId8" Type="http://schemas.openxmlformats.org/officeDocument/2006/relationships/image" Target="../media/image-20-7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image" Target="../media/image-25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image" Target="../media/image-26-3.png"/><Relationship Id="rId5" Type="http://schemas.openxmlformats.org/officeDocument/2006/relationships/image" Target="../media/image-26-4.png"/><Relationship Id="rId6" Type="http://schemas.openxmlformats.org/officeDocument/2006/relationships/image" Target="../media/image-26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자격과정 트랙"/>
          <p:cNvSpPr/>
          <p:nvPr/>
        </p:nvSpPr>
        <p:spPr>
          <a:xfrm>
            <a:off x="548640" y="868680"/>
            <a:ext cx="20574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자격과정 트랙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전자책 쓰기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지도사 과정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독자가 보이는 전자책을 이끕니다</a:t>
            </a:r>
            <a:endParaRPr lang="en-US" sz="1800" dirty="0"/>
          </a:p>
        </p:txBody>
      </p:sp>
      <p:sp>
        <p:nvSpPr>
          <p:cNvPr id="6" name="pill 자격과정 트랙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자격과정 트랙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노하우로 직접 써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 기획서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독자·약속·목차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샘플 챕터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챕터 초안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커리큘럼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전자책 코칭안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원고 점검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전자책 쓰기를 가르칠 때 걱정되는 점은?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내 전자책이 없다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보여줄 결과물 부족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주제 잡기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주제를 어떻게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분량 조절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얼마나 써야 하는지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판매·유통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어디에 어떻게 올리나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쓰는 사람에서, 이끄는 사람으로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노하우는 있는데 책이 안 됨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기획서로 한 번에 정리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분량이 막막함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소책자 단위로 나누기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올리는 법을 모름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출간 점검표로 안내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대상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대상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도울지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코칭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코칭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커리큘럼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샘플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샘플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내 전자책으로 시범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피드백 기준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피드백 기준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점검표 만들기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지도 활동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지도 활동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지도 시작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대상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전문가·강사·농업인 등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코칭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기획→초안→편집→출간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샘플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기획서·한 챕터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기준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독자·약속·분량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활동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소모임·강의로 연결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독자에게 줄 노하우는 저자의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과정 개요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과정 개요 한눈에 (예시안)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verview 1"/>
          <p:cNvSpPr/>
          <p:nvPr/>
        </p:nvSpPr>
        <p:spPr>
          <a:xfrm>
            <a:off x="45720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536192"/>
            <a:ext cx="201168" cy="20116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1556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대상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96596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전문가 · 강사 · 농업인</a:t>
            </a:r>
            <a:endParaRPr lang="en-US" sz="1400" dirty="0"/>
          </a:p>
        </p:txBody>
      </p:sp>
      <p:sp>
        <p:nvSpPr>
          <p:cNvPr id="11" name="overview 2"/>
          <p:cNvSpPr/>
          <p:nvPr/>
        </p:nvSpPr>
        <p:spPr>
          <a:xfrm>
            <a:off x="466344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536192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32180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목표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17220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전자책 기획서 + 샘플 챕터</a:t>
            </a:r>
            <a:endParaRPr lang="en-US" sz="1400" dirty="0"/>
          </a:p>
        </p:txBody>
      </p:sp>
      <p:sp>
        <p:nvSpPr>
          <p:cNvPr id="16" name="overview 3"/>
          <p:cNvSpPr/>
          <p:nvPr/>
        </p:nvSpPr>
        <p:spPr>
          <a:xfrm>
            <a:off x="45720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9436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340864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11556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기간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196596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· 주 1회</a:t>
            </a:r>
            <a:endParaRPr lang="en-US" sz="1400" dirty="0"/>
          </a:p>
        </p:txBody>
      </p:sp>
      <p:sp>
        <p:nvSpPr>
          <p:cNvPr id="21" name="overview 4"/>
          <p:cNvSpPr/>
          <p:nvPr/>
        </p:nvSpPr>
        <p:spPr>
          <a:xfrm>
            <a:off x="466344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80060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84" y="2340864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32180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시수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617220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회당 3시간 · 총 12시간</a:t>
            </a:r>
            <a:endParaRPr lang="en-US" sz="1400" dirty="0"/>
          </a:p>
        </p:txBody>
      </p:sp>
      <p:sp>
        <p:nvSpPr>
          <p:cNvPr id="26" name="overview 5"/>
          <p:cNvSpPr/>
          <p:nvPr/>
        </p:nvSpPr>
        <p:spPr>
          <a:xfrm>
            <a:off x="45720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436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3145536"/>
            <a:ext cx="201168" cy="201168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11556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방식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196596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이론 → 실습 → 발표</a:t>
            </a:r>
            <a:endParaRPr lang="en-US" sz="1400" dirty="0"/>
          </a:p>
        </p:txBody>
      </p:sp>
      <p:sp>
        <p:nvSpPr>
          <p:cNvPr id="31" name="overview 6"/>
          <p:cNvSpPr/>
          <p:nvPr/>
        </p:nvSpPr>
        <p:spPr>
          <a:xfrm>
            <a:off x="466344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480060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184" y="3145536"/>
            <a:ext cx="201168" cy="201168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532180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평가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617220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기획서 제출 · 시연</a:t>
            </a:r>
            <a:endParaRPr lang="en-US" sz="1400" dirty="0"/>
          </a:p>
        </p:txBody>
      </p:sp>
      <p:sp>
        <p:nvSpPr>
          <p:cNvPr id="36" name="overview 7"/>
          <p:cNvSpPr/>
          <p:nvPr/>
        </p:nvSpPr>
        <p:spPr>
          <a:xfrm>
            <a:off x="45720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594360" y="3849624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3950208"/>
            <a:ext cx="201168" cy="201168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111556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수료 기준</a:t>
            </a:r>
            <a:endParaRPr lang="en-US" sz="1400" dirty="0"/>
          </a:p>
        </p:txBody>
      </p:sp>
      <p:sp>
        <p:nvSpPr>
          <p:cNvPr id="40" name="Text 31"/>
          <p:cNvSpPr txBox="1"/>
          <p:nvPr/>
        </p:nvSpPr>
        <p:spPr>
          <a:xfrm>
            <a:off x="196596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출석 · 과제 · 시연</a:t>
            </a:r>
            <a:endParaRPr lang="en-US" sz="1400" dirty="0"/>
          </a:p>
        </p:txBody>
      </p:sp>
      <p:sp>
        <p:nvSpPr>
          <p:cNvPr id="41" name="overview 8"/>
          <p:cNvSpPr/>
          <p:nvPr/>
        </p:nvSpPr>
        <p:spPr>
          <a:xfrm>
            <a:off x="466344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4800600" y="3849624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184" y="3950208"/>
            <a:ext cx="201168" cy="201168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532180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</a:t>
            </a:r>
            <a:endParaRPr lang="en-US" sz="1400" dirty="0"/>
          </a:p>
        </p:txBody>
      </p:sp>
      <p:sp>
        <p:nvSpPr>
          <p:cNvPr id="45" name="Text 35"/>
          <p:cNvSpPr txBox="1"/>
          <p:nvPr/>
        </p:nvSpPr>
        <p:spPr>
          <a:xfrm>
            <a:off x="617220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등록 절차 완료 후 안내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대상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지도할 대상,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누구의 전자책을 도울지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주제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노하우·가이드·워크북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기간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4주·8주 등 과정 길이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지도 대상과 주제를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수강생 원고·노하우는 동의 없이 공개하지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전자책 지도를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지도사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독자 정하기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명의 독자로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지도사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분량 설계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소책자 단위로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 쓰기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AI와 함께 초안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지도사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편집 코칭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사실·문체 피드백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독자 설정과 편집 코칭은 지도사가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기획서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전자책 기획서는 6가지입니다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독자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"누가 읽나"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약속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"읽고 얻는 것"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제목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"한눈에 이해"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목차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"5~7개 장"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분량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"소책자 단위"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차별점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"내 경험·사례"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소개 읽기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수강생 전자책 소개, 이렇게 읽습니다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anuscrip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수강생 전자책 소개문 (가상 예시)</a:t>
            </a:r>
            <a:endParaRPr lang="en-US" sz="1200" dirty="0"/>
          </a:p>
        </p:txBody>
      </p:sp>
      <p:sp>
        <p:nvSpPr>
          <p:cNvPr id="8" name="manuscript line 1"/>
          <p:cNvSpPr/>
          <p:nvPr/>
        </p:nvSpPr>
        <p:spPr>
          <a:xfrm>
            <a:off x="640080" y="1783080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1938528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49808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70432" y="1783080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이 책은 좋은 정보를 담았습니다.</a:t>
            </a:r>
            <a:endParaRPr lang="en-US" sz="1500" dirty="0"/>
          </a:p>
        </p:txBody>
      </p:sp>
      <p:sp>
        <p:nvSpPr>
          <p:cNvPr id="12" name="manuscript line 2"/>
          <p:cNvSpPr/>
          <p:nvPr/>
        </p:nvSpPr>
        <p:spPr>
          <a:xfrm>
            <a:off x="640080" y="2496312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49808" y="265176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9808" y="2651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70432" y="2496312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누구나 쉽게 따라 할 수 있습니다.</a:t>
            </a:r>
            <a:endParaRPr lang="en-US" sz="1500" dirty="0"/>
          </a:p>
        </p:txBody>
      </p:sp>
      <p:sp>
        <p:nvSpPr>
          <p:cNvPr id="16" name="manuscript line 3"/>
          <p:cNvSpPr/>
          <p:nvPr/>
        </p:nvSpPr>
        <p:spPr>
          <a:xfrm>
            <a:off x="640080" y="3209544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49808" y="3364992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9808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70432" y="3209544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독자는 모든 사람입니다.</a:t>
            </a:r>
            <a:endParaRPr lang="en-US" sz="1500" dirty="0"/>
          </a:p>
        </p:txBody>
      </p:sp>
      <p:sp>
        <p:nvSpPr>
          <p:cNvPr id="20" name="diagnosis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53912" y="137160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1539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12801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좋은 정보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얻는 결과로</a:t>
            </a:r>
            <a:endParaRPr lang="en-US" sz="1400" dirty="0"/>
          </a:p>
        </p:txBody>
      </p:sp>
      <p:sp>
        <p:nvSpPr>
          <p:cNvPr id="24" name="diagnosis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53912" y="1938528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153912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18470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쉽게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분량·시간으로</a:t>
            </a:r>
            <a:endParaRPr lang="en-US" sz="1400" dirty="0"/>
          </a:p>
        </p:txBody>
      </p:sp>
      <p:sp>
        <p:nvSpPr>
          <p:cNvPr id="28" name="diagnosis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53912" y="2505456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153912" y="25054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241401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모든 사람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 한 명으로</a:t>
            </a:r>
            <a:endParaRPr lang="en-US" sz="1400" dirty="0"/>
          </a:p>
        </p:txBody>
      </p:sp>
      <p:sp>
        <p:nvSpPr>
          <p:cNvPr id="32" name="coach ques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263640" y="309067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지도 질문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263640" y="340156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"독자는 읽고 무엇을 하게 되나요?"</a:t>
            </a:r>
            <a:endParaRPr lang="en-US" sz="1500" dirty="0"/>
          </a:p>
        </p:txBody>
      </p:sp>
      <p:sp>
        <p:nvSpPr>
          <p:cNvPr id="35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6" name="Shape 3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고치는 사람이 아니라, 독자를 좁혀 주는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결과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피드백 후, 소개문이 이렇게 달라집니다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card"/>
          <p:cNvSpPr/>
          <p:nvPr/>
        </p:nvSpPr>
        <p:spPr>
          <a:xfrm>
            <a:off x="457200" y="1280160"/>
            <a:ext cx="324612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pill BEFORE"/>
          <p:cNvSpPr/>
          <p:nvPr/>
        </p:nvSpPr>
        <p:spPr>
          <a:xfrm>
            <a:off x="640080" y="1417320"/>
            <a:ext cx="1005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41732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BEFORE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745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이 책은 좋은 정보를 담았습니다. 누구나 쉽게 따라 할 수 있습니다.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4290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약속이 모호함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840480" y="2377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4048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after card"/>
          <p:cNvSpPr/>
          <p:nvPr/>
        </p:nvSpPr>
        <p:spPr>
          <a:xfrm>
            <a:off x="4480560" y="1280160"/>
            <a:ext cx="4206240" cy="2788920"/>
          </a:xfrm>
          <a:prstGeom prst="roundRect">
            <a:avLst>
              <a:gd name="adj" fmla="val 557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AFTER"/>
          <p:cNvSpPr/>
          <p:nvPr/>
        </p:nvSpPr>
        <p:spPr>
          <a:xfrm>
            <a:off x="4663440" y="1417320"/>
            <a:ext cx="9144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63440" y="14173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AFTER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187452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스마트폰만 있는 농업인이 한 시간 만에 첫 홍보글을 완성합니다.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3429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독자 · 결과가 보임</a:t>
            </a:r>
            <a:endParaRPr lang="en-US" sz="1400" dirty="0"/>
          </a:p>
        </p:txBody>
      </p:sp>
      <p:sp>
        <p:nvSpPr>
          <p:cNvPr id="18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19" name="Shape 17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 돕고, 독자와 약속은 저자가 정합니다. (가상 예시)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"전자책 기획해줘"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독자를 알 수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흔한 주제가 나옴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써야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"스마트폰 초보 농업인 대상, 첫 홍보글을 쓰는 소책자 기획"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독자에 맞는 약속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목차가 구체적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다듬을 수 있음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결과물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기획서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독자·약속·목차</a:t>
            </a:r>
            <a:endParaRPr lang="en-US" sz="1400" dirty="0"/>
          </a:p>
        </p:txBody>
      </p:sp>
      <p:sp>
        <p:nvSpPr>
          <p:cNvPr id="11" name="pill 독자 정의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독자 정의</a:t>
            </a:r>
            <a:endParaRPr lang="en-US" sz="1200" dirty="0"/>
          </a:p>
        </p:txBody>
      </p:sp>
      <p:sp>
        <p:nvSpPr>
          <p:cNvPr id="13" name="pill 장별 흐름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장별 흐름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샘플 챕터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챕터 초안</a:t>
            </a:r>
            <a:endParaRPr lang="en-US" sz="1400" dirty="0"/>
          </a:p>
        </p:txBody>
      </p:sp>
      <p:sp>
        <p:nvSpPr>
          <p:cNvPr id="20" name="pill 내 경험 반영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내 경험 반영</a:t>
            </a:r>
            <a:endParaRPr lang="en-US" sz="1200" dirty="0"/>
          </a:p>
        </p:txBody>
      </p:sp>
      <p:sp>
        <p:nvSpPr>
          <p:cNvPr id="22" name="pill 문체 통일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문체 통일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출간 점검표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올리기 전 확인</a:t>
            </a:r>
            <a:endParaRPr lang="en-US" sz="1400" dirty="0"/>
          </a:p>
        </p:txBody>
      </p:sp>
      <p:sp>
        <p:nvSpPr>
          <p:cNvPr id="29" name="pill 표지·소개문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표지·소개문</a:t>
            </a:r>
            <a:endParaRPr lang="en-US" sz="1200" dirty="0"/>
          </a:p>
        </p:txBody>
      </p:sp>
      <p:sp>
        <p:nvSpPr>
          <p:cNvPr id="31" name="pill 가격·유통 확인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가격·유통 확인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가상 주제로 연습하고, 내 전자책으로 이어 갑니다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전자책 기획서 만들기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노하우로 전자책 기획서 1장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기획서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독자·약속·목차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샘플 챕터 초안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경험을 넣어 다듬기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줄씩 소개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전자책 쓰기 지도사 자격은 국가공인 자격이다?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그렇다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그렇지 않다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공인과 구분해 안내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민간자격은 등록 여부와 정확한 표시가 신뢰입니다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인용·수치는 원문 대조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글 그대로 금지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원고·사연 동의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정확한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국가공인 오인 금지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등록 확인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민간자격 등록 여부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보관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코칭·피드백 기록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수료증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수료증은 이렇게 발급합니다 (가상 샘플)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ertificate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certificate border"/>
          <p:cNvSpPr/>
          <p:nvPr/>
        </p:nvSpPr>
        <p:spPr>
          <a:xfrm>
            <a:off x="594360" y="1417320"/>
            <a:ext cx="5120640" cy="2514600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5087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CERTIFICATE OF COMPLETION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7830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수료증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2860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전자책 쓰기 지도사 과정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67004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성명  홍길동 (가상)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29900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본 과정을 이수하였음을 증명합니다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4015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발급번호  AIDL-EB-0001 (예시)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393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발급일  20○○. ○○. ○○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인공지능디지털연구소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108960" y="36393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대표 최재향</a:t>
            </a:r>
            <a:endParaRPr lang="en-US" sz="1200" dirty="0"/>
          </a:p>
        </p:txBody>
      </p:sp>
      <p:pic>
        <p:nvPicPr>
          <p:cNvPr id="17" name="AIDL 로고" descr="/home/claude/assets/aidl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310128"/>
            <a:ext cx="594360" cy="594360"/>
          </a:xfrm>
          <a:prstGeom prst="rect">
            <a:avLst/>
          </a:prstGeom>
        </p:spPr>
      </p:pic>
      <p:sp>
        <p:nvSpPr>
          <p:cNvPr id="18" name="SAMPLE 표시"/>
          <p:cNvSpPr txBox="1"/>
          <p:nvPr/>
        </p:nvSpPr>
        <p:spPr>
          <a:xfrm rot="20400000">
            <a:off x="1280160" y="2011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2E8F0">
                    <a:alpha val="40000"/>
                  </a:srgbClr>
                </a:solidFill>
              </a:rPr>
              <a:t>SAMPLE</a:t>
            </a:r>
            <a:endParaRPr lang="en-US" sz="6000" dirty="0"/>
          </a:p>
        </p:txBody>
      </p:sp>
      <p:sp>
        <p:nvSpPr>
          <p:cNvPr id="19" name="item 1"/>
          <p:cNvSpPr/>
          <p:nvPr/>
        </p:nvSpPr>
        <p:spPr>
          <a:xfrm>
            <a:off x="6080760" y="1280160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72200" y="13487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435608"/>
            <a:ext cx="173736" cy="17373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629400" y="1280160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과정명 · 성명</a:t>
            </a:r>
            <a:endParaRPr lang="en-US" sz="1400" dirty="0"/>
          </a:p>
        </p:txBody>
      </p:sp>
      <p:sp>
        <p:nvSpPr>
          <p:cNvPr id="23" name="item 2"/>
          <p:cNvSpPr/>
          <p:nvPr/>
        </p:nvSpPr>
        <p:spPr>
          <a:xfrm>
            <a:off x="6080760" y="1856232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172200" y="1924812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011680"/>
            <a:ext cx="173736" cy="17373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629400" y="1856232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이수 시간</a:t>
            </a:r>
            <a:endParaRPr lang="en-US" sz="1400" dirty="0"/>
          </a:p>
        </p:txBody>
      </p:sp>
      <p:sp>
        <p:nvSpPr>
          <p:cNvPr id="27" name="item 3"/>
          <p:cNvSpPr/>
          <p:nvPr/>
        </p:nvSpPr>
        <p:spPr>
          <a:xfrm>
            <a:off x="6080760" y="2432304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172200" y="25008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068" y="2587752"/>
            <a:ext cx="173736" cy="173736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629400" y="2432304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발급번호</a:t>
            </a:r>
            <a:endParaRPr lang="en-US" sz="1400" dirty="0"/>
          </a:p>
        </p:txBody>
      </p:sp>
      <p:sp>
        <p:nvSpPr>
          <p:cNvPr id="31" name="item 4"/>
          <p:cNvSpPr/>
          <p:nvPr/>
        </p:nvSpPr>
        <p:spPr>
          <a:xfrm>
            <a:off x="6080760" y="3008376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6172200" y="307695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068" y="3163824"/>
            <a:ext cx="173736" cy="173736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629400" y="3008376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발급일</a:t>
            </a:r>
            <a:endParaRPr lang="en-US" sz="1400" dirty="0"/>
          </a:p>
        </p:txBody>
      </p:sp>
      <p:sp>
        <p:nvSpPr>
          <p:cNvPr id="35" name="item 5"/>
          <p:cNvSpPr/>
          <p:nvPr/>
        </p:nvSpPr>
        <p:spPr>
          <a:xfrm>
            <a:off x="6080760" y="3584448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172200" y="365302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68" y="3739896"/>
            <a:ext cx="173736" cy="173736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629400" y="3584448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발급기관</a:t>
            </a:r>
            <a:endParaRPr lang="en-US" sz="1400" dirty="0"/>
          </a:p>
        </p:txBody>
      </p:sp>
      <p:sp>
        <p:nvSpPr>
          <p:cNvPr id="3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40" name="Shape 32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주의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등록 전에는 '등록 민간자격'·'국가공인' 표시를 쓰지 않습니다.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피드백 기준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기획서도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기획서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독자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[독자]를 위한 [주제]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약속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읽고 [얻는 것]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목차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[5~7]개 장 구성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분량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[소책자] 단위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차별점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[내 경험·사례]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기획서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문서·폴더에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독자·주제·분량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운영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기획서가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'전자책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주제가 바뀌어도 [ ]만 바꾸면 새 기획서가 됩니다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지도 활동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나의 전자책에서 지도 활동까지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전자책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기획서·샘플 1개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작은 모임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동료 1~3명 코칭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센터·기관 특강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자격과정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정식 지도사 양성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지도 기록과 후기를 차곡차곡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저자 경험을 지도에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저서 11권 이상, 그 경험을 지도에 담습니다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AUTHOR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저서 11권 이상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책으로 펴낸 경험을 전자책 지도에 담았습니다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COACHING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기획부터 출간까지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내 전자책을 만들며 지도 방법까지 익힙니다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 기획서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샘플 챕터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4주 코칭안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민간자격 안내 원칙 (공인 오인 금지)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전자책의 독자 1명을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전자책 주제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잘 아는 노하우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기획서 다듬기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보완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첫 독자에게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1명에게 보여 주기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노하우를 가진 사람이, 전자책을 이끄는 사람이 됩니다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전자책 쓰기 지도사 트랙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2026-10-27T13:09:34Z</dcterms:created>
  <dcterms:modified xsi:type="dcterms:W3CDTF">2026-10-27T13:09:34Z</dcterms:modified>
</cp:coreProperties>
</file>