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9242ecb0-2ee0-91a4-4e21-8d84e4b8ef97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5196efc9-1956-f395-e132-e955641520fc}">
          <p14:sldIdLst>
            <p14:sldId id="262"/>
          </p14:sldIdLst>
        </p14:section>
        <p14:section name="방법론" id="{ac4984e4-d855-641e-efef-2a5af45ed260}">
          <p14:sldIdLst>
            <p14:sldId id="263"/>
          </p14:sldIdLst>
        </p14:section>
        <p14:section name="과정" id="{920ff7c9-7242-1223-8f3f-bc2e43435aa8}">
          <p14:sldIdLst>
            <p14:sldId id="264"/>
          </p14:sldIdLst>
        </p14:section>
        <p14:section name="STEP 01" id="{42ae2bcf-16be-91dd-f1d2-d4c562f7f37b}">
          <p14:sldIdLst>
            <p14:sldId id="265"/>
          </p14:sldIdLst>
        </p14:section>
        <p14:section name="STEP 02" id="{c149675e-bef5-f2f7-d930-0acf2e97f731}">
          <p14:sldIdLst>
            <p14:sldId id="266"/>
          </p14:sldIdLst>
        </p14:section>
        <p14:section name="AI 기본기" id="{56590245-6e56-7310-61d7-66911df6307f}">
          <p14:sldIdLst>
            <p14:sldId id="267"/>
            <p14:sldId id="268"/>
            <p14:sldId id="269"/>
            <p14:sldId id="270"/>
          </p14:sldIdLst>
        </p14:section>
        <p14:section name="STEP 03" id="{f90e1a5b-e9dd-5472-8362-c59a4726632d}">
          <p14:sldIdLst>
            <p14:sldId id="271"/>
            <p14:sldId id="272"/>
            <p14:sldId id="273"/>
            <p14:sldId id="274"/>
            <p14:sldId id="275"/>
          </p14:sldIdLst>
        </p14:section>
        <p14:section name="STEP 04" id="{89f945a4-4ad5-ac6f-e3d0-58d614f8b653}">
          <p14:sldIdLst>
            <p14:sldId id="276"/>
          </p14:sldIdLst>
        </p14:section>
        <p14:section name="STEP 05" id="{71798b34-db93-d89d-a3d8-4037e97d9bc6}">
          <p14:sldIdLst>
            <p14:sldId id="277"/>
          </p14:sldIdLst>
        </p14:section>
        <p14:section name="사례" id="{e856a1cc-aba6-d62a-118e-7c58cab74ee0}">
          <p14:sldIdLst>
            <p14:sldId id="278"/>
            <p14:sldId id="279"/>
          </p14:sldIdLst>
        </p14:section>
        <p14:section name="마무리" id="{f861485d-9f8a-3828-b970-af7f474ba515}">
          <p14:sldIdLst>
            <p14:sldId id="280"/>
            <p14:sldId id="2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쉬운 설명 3개 · 수강생 안내문 · 지도 커리큘럼 · 피드백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'가족·이웃에게 폰 사용법을 알려드린 적이 있나요?'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개요표입니다. 시수·기간·평가는 예시안이며, 확정되면 숫자를 바꿔 넣어 주세요. 수강료는 상담 시 안내합니다.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지도 대상과 기능을 한 줄로 쓰세요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가상의 수강생 결과물입니다. 대신 고쳐 주지 말고 질문 세 가지로 수강생이 스스로 고치게 이끄는 방식을 보여 주세요.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같은 내용이 어떻게 달라지는지 보여 주세요. 예시 문장은 모두 가상이며, 수치·가격 등은 원본 확인 후 기재하도록 안내합니다.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가상 샘플입니다. 실제 발급 시에는 과정명, 성명, 이수 시간, 발급번호, 발급일, 발급기관을 넣습니다. 민간자격 등록 전에는 등록·공인 표시를 쓰지 않도록 안내하세요. 법적 요건은 등록관리기관에 확인.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 기준 전국 현장 강의. 과정명은 개설 전 예시안.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4" Type="http://schemas.openxmlformats.org/officeDocument/2006/relationships/slide" Target="slide11.xml"/><Relationship Id="rId6" Type="http://schemas.openxmlformats.org/officeDocument/2006/relationships/slide" Target="slide16.xml"/><Relationship Id="rId8" Type="http://schemas.openxmlformats.org/officeDocument/2006/relationships/slide" Target="slide21.xml"/><Relationship Id="rId10" Type="http://schemas.openxmlformats.org/officeDocument/2006/relationships/slide" Target="slide22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image" Target="../media/image-9-5.png"/><Relationship Id="rId7" Type="http://schemas.openxmlformats.org/officeDocument/2006/relationships/image" Target="../media/image-9-6.png"/><Relationship Id="rId8" Type="http://schemas.openxmlformats.org/officeDocument/2006/relationships/image" Target="../media/image-9-7.png"/><Relationship Id="rId9" Type="http://schemas.openxmlformats.org/officeDocument/2006/relationships/image" Target="../media/image-9-8.pn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1-1.png"/><Relationship Id="rId3" Type="http://schemas.openxmlformats.org/officeDocument/2006/relationships/image" Target="../media/image-11-2.png"/><Relationship Id="rId4" Type="http://schemas.openxmlformats.org/officeDocument/2006/relationships/image" Target="../media/image-11-3.png"/><Relationship Id="rId5" Type="http://schemas.openxmlformats.org/officeDocument/2006/relationships/image" Target="../media/image-11-4.png"/><Relationship Id="rId6" Type="http://schemas.openxmlformats.org/officeDocument/2006/relationships/image" Target="../media/image-11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7-1.png"/><Relationship Id="rId3" Type="http://schemas.openxmlformats.org/officeDocument/2006/relationships/image" Target="../media/image-17-2.png"/><Relationship Id="rId4" Type="http://schemas.openxmlformats.org/officeDocument/2006/relationships/image" Target="../media/image-17-3.png"/><Relationship Id="rId5" Type="http://schemas.openxmlformats.org/officeDocument/2006/relationships/image" Target="../media/image-17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9.xml"/><Relationship Id="rId2" Type="http://schemas.openxmlformats.org/officeDocument/2006/relationships/image" Target="../media/image-18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9-1.png"/><Relationship Id="rId3" Type="http://schemas.openxmlformats.org/officeDocument/2006/relationships/image" Target="../media/image-19-2.png"/><Relationship Id="rId4" Type="http://schemas.openxmlformats.org/officeDocument/2006/relationships/image" Target="../media/image-19-3.png"/><Relationship Id="rId5" Type="http://schemas.openxmlformats.org/officeDocument/2006/relationships/image" Target="../media/image-19-4.png"/><Relationship Id="rId6" Type="http://schemas.openxmlformats.org/officeDocument/2006/relationships/image" Target="../media/image-19-5.png"/><Relationship Id="rId7" Type="http://schemas.openxmlformats.org/officeDocument/2006/relationships/image" Target="../media/image-19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0-1.png"/><Relationship Id="rId3" Type="http://schemas.openxmlformats.org/officeDocument/2006/relationships/image" Target="../media/image-20-2.png"/><Relationship Id="rId4" Type="http://schemas.openxmlformats.org/officeDocument/2006/relationships/image" Target="../media/image-20-3.png"/><Relationship Id="rId5" Type="http://schemas.openxmlformats.org/officeDocument/2006/relationships/image" Target="../media/image-20-4.png"/><Relationship Id="rId6" Type="http://schemas.openxmlformats.org/officeDocument/2006/relationships/image" Target="../media/image-20-5.png"/><Relationship Id="rId7" Type="http://schemas.openxmlformats.org/officeDocument/2006/relationships/image" Target="../media/image-20-6.png"/><Relationship Id="rId8" Type="http://schemas.openxmlformats.org/officeDocument/2006/relationships/image" Target="../media/image-20-7.png"/><Relationship Id="rId9" Type="http://schemas.openxmlformats.org/officeDocument/2006/relationships/slideLayout" Target="../slideLayouts/slideLayout4.xml"/><Relationship Id="rId10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5-1.png"/><Relationship Id="rId3" Type="http://schemas.openxmlformats.org/officeDocument/2006/relationships/image" Target="../media/image-25-2.png"/><Relationship Id="rId4" Type="http://schemas.openxmlformats.org/officeDocument/2006/relationships/image" Target="../media/image-25-3.png"/><Relationship Id="rId5" Type="http://schemas.openxmlformats.org/officeDocument/2006/relationships/image" Target="../media/image-25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6-1.png"/><Relationship Id="rId3" Type="http://schemas.openxmlformats.org/officeDocument/2006/relationships/image" Target="../media/image-26-2.png"/><Relationship Id="rId4" Type="http://schemas.openxmlformats.org/officeDocument/2006/relationships/image" Target="../media/image-26-3.png"/><Relationship Id="rId5" Type="http://schemas.openxmlformats.org/officeDocument/2006/relationships/image" Target="../media/image-26-4.png"/><Relationship Id="rId6" Type="http://schemas.openxmlformats.org/officeDocument/2006/relationships/image" Target="../media/image-26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자격과정 트랙"/>
          <p:cNvSpPr/>
          <p:nvPr/>
        </p:nvSpPr>
        <p:spPr>
          <a:xfrm>
            <a:off x="548640" y="868680"/>
            <a:ext cx="20574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057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자격과정 트랙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스마트폰 AI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지도사 과정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쉬운 말로 폰 활용을 안내합니다</a:t>
            </a:r>
            <a:endParaRPr lang="en-US" sz="1800" dirty="0"/>
          </a:p>
        </p:txBody>
      </p:sp>
      <p:sp>
        <p:nvSpPr>
          <p:cNvPr id="6" name="pill 자격과정 트랙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자격과정 트랙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대상에 맞춰 직접 만들어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쉬운 설명 3개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폰 기능을 쉬운 말로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수강생 안내문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단계별 사용 안내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커리큘럼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폰 활용 코칭안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안내 점검 기준표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폰 활용을 가르칠 때 걱정되는 점은?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설명이 어렵다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용어를 쉽게 풀기 힘듦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속도 조절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수강생마다 속도가 다름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기종 차이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폰 종류가 제각각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반복 질문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같은 질문이 계속 나옴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쓰는 사람에서, 알려주는 사람으로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설명이 어렵다고 느낌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쉬운 말과 화면 위치로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속도 맞추기가 힘듦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한 번에 한 단계씩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질문이 반복됨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안내문으로 정리해 두기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대상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대상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누구를 도울지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코칭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코칭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커리큘럼 짜기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쉬운 설명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쉬운 설명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시범 안내하기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피드백 기준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피드백 기준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점검표 만들기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지도 활동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지도 활동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첫 지도 시작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대상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어르신·초보·직장인 등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코칭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기본→활용→AI→복습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쉬운 설명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기능 3개를 쉽게 설명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기준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쉬운 말·속도·확인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지도 활동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경로당·센터·모임으로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수강생의 속도에 맞추는 것은 지도사의 몫입니다.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과정 개요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과정 개요 한눈에 (예시안)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verview 1"/>
          <p:cNvSpPr/>
          <p:nvPr/>
        </p:nvSpPr>
        <p:spPr>
          <a:xfrm>
            <a:off x="45720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9436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1536192"/>
            <a:ext cx="201168" cy="201168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1556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대상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96596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폰 활용 지도 희망자</a:t>
            </a:r>
            <a:endParaRPr lang="en-US" sz="1400" dirty="0"/>
          </a:p>
        </p:txBody>
      </p:sp>
      <p:sp>
        <p:nvSpPr>
          <p:cNvPr id="11" name="overview 2"/>
          <p:cNvSpPr/>
          <p:nvPr/>
        </p:nvSpPr>
        <p:spPr>
          <a:xfrm>
            <a:off x="4663440" y="1280160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800600" y="143560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184" y="1536192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321808" y="1280160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목표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6172200" y="1280160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쉬운 안내문 + 4주 코칭안</a:t>
            </a:r>
            <a:endParaRPr lang="en-US" sz="1400" dirty="0"/>
          </a:p>
        </p:txBody>
      </p:sp>
      <p:sp>
        <p:nvSpPr>
          <p:cNvPr id="16" name="overview 3"/>
          <p:cNvSpPr/>
          <p:nvPr/>
        </p:nvSpPr>
        <p:spPr>
          <a:xfrm>
            <a:off x="45720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59436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2340864"/>
            <a:ext cx="201168" cy="20116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11556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기간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196596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 · 주 1회</a:t>
            </a:r>
            <a:endParaRPr lang="en-US" sz="1400" dirty="0"/>
          </a:p>
        </p:txBody>
      </p:sp>
      <p:sp>
        <p:nvSpPr>
          <p:cNvPr id="21" name="overview 4"/>
          <p:cNvSpPr/>
          <p:nvPr/>
        </p:nvSpPr>
        <p:spPr>
          <a:xfrm>
            <a:off x="4663440" y="2084832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4800600" y="22402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184" y="2340864"/>
            <a:ext cx="201168" cy="201168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321808" y="2084832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시수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6172200" y="2084832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회당 3시간 · 총 12시간</a:t>
            </a:r>
            <a:endParaRPr lang="en-US" sz="1400" dirty="0"/>
          </a:p>
        </p:txBody>
      </p:sp>
      <p:sp>
        <p:nvSpPr>
          <p:cNvPr id="26" name="overview 5"/>
          <p:cNvSpPr/>
          <p:nvPr/>
        </p:nvSpPr>
        <p:spPr>
          <a:xfrm>
            <a:off x="45720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1"/>
          <p:cNvSpPr/>
          <p:nvPr/>
        </p:nvSpPr>
        <p:spPr>
          <a:xfrm>
            <a:off x="59436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944" y="3145536"/>
            <a:ext cx="201168" cy="201168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111556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방식</a:t>
            </a:r>
            <a:endParaRPr lang="en-US" sz="1400" dirty="0"/>
          </a:p>
        </p:txBody>
      </p:sp>
      <p:sp>
        <p:nvSpPr>
          <p:cNvPr id="30" name="Text 23"/>
          <p:cNvSpPr txBox="1"/>
          <p:nvPr/>
        </p:nvSpPr>
        <p:spPr>
          <a:xfrm>
            <a:off x="196596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이론 → 실습 → 발표</a:t>
            </a:r>
            <a:endParaRPr lang="en-US" sz="1400" dirty="0"/>
          </a:p>
        </p:txBody>
      </p:sp>
      <p:sp>
        <p:nvSpPr>
          <p:cNvPr id="31" name="overview 6"/>
          <p:cNvSpPr/>
          <p:nvPr/>
        </p:nvSpPr>
        <p:spPr>
          <a:xfrm>
            <a:off x="4663440" y="2889504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5"/>
          <p:cNvSpPr/>
          <p:nvPr/>
        </p:nvSpPr>
        <p:spPr>
          <a:xfrm>
            <a:off x="4800600" y="3044952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1184" y="3145536"/>
            <a:ext cx="201168" cy="201168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5321808" y="2889504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평가</a:t>
            </a:r>
            <a:endParaRPr lang="en-US" sz="1400" dirty="0"/>
          </a:p>
        </p:txBody>
      </p:sp>
      <p:sp>
        <p:nvSpPr>
          <p:cNvPr id="35" name="Text 27"/>
          <p:cNvSpPr txBox="1"/>
          <p:nvPr/>
        </p:nvSpPr>
        <p:spPr>
          <a:xfrm>
            <a:off x="6172200" y="2889504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안내문 제출 · 시범 안내</a:t>
            </a:r>
            <a:endParaRPr lang="en-US" sz="1400" dirty="0"/>
          </a:p>
        </p:txBody>
      </p:sp>
      <p:sp>
        <p:nvSpPr>
          <p:cNvPr id="36" name="overview 7"/>
          <p:cNvSpPr/>
          <p:nvPr/>
        </p:nvSpPr>
        <p:spPr>
          <a:xfrm>
            <a:off x="45720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29"/>
          <p:cNvSpPr/>
          <p:nvPr/>
        </p:nvSpPr>
        <p:spPr>
          <a:xfrm>
            <a:off x="594360" y="3849624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944" y="3950208"/>
            <a:ext cx="201168" cy="201168"/>
          </a:xfrm>
          <a:prstGeom prst="rect">
            <a:avLst/>
          </a:prstGeom>
        </p:spPr>
      </p:pic>
      <p:sp>
        <p:nvSpPr>
          <p:cNvPr id="39" name="Text 30"/>
          <p:cNvSpPr txBox="1"/>
          <p:nvPr/>
        </p:nvSpPr>
        <p:spPr>
          <a:xfrm>
            <a:off x="111556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수료 기준</a:t>
            </a:r>
            <a:endParaRPr lang="en-US" sz="1400" dirty="0"/>
          </a:p>
        </p:txBody>
      </p:sp>
      <p:sp>
        <p:nvSpPr>
          <p:cNvPr id="40" name="Text 31"/>
          <p:cNvSpPr txBox="1"/>
          <p:nvPr/>
        </p:nvSpPr>
        <p:spPr>
          <a:xfrm>
            <a:off x="196596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출석 · 과제 · 시연</a:t>
            </a:r>
            <a:endParaRPr lang="en-US" sz="1400" dirty="0"/>
          </a:p>
        </p:txBody>
      </p:sp>
      <p:sp>
        <p:nvSpPr>
          <p:cNvPr id="41" name="overview 8"/>
          <p:cNvSpPr/>
          <p:nvPr/>
        </p:nvSpPr>
        <p:spPr>
          <a:xfrm>
            <a:off x="4663440" y="3694176"/>
            <a:ext cx="4023360" cy="713232"/>
          </a:xfrm>
          <a:prstGeom prst="roundRect">
            <a:avLst>
              <a:gd name="adj" fmla="val 2179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2" name="Shape 33"/>
          <p:cNvSpPr/>
          <p:nvPr/>
        </p:nvSpPr>
        <p:spPr>
          <a:xfrm>
            <a:off x="4800600" y="3849624"/>
            <a:ext cx="402336" cy="402336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01184" y="3950208"/>
            <a:ext cx="201168" cy="201168"/>
          </a:xfrm>
          <a:prstGeom prst="rect">
            <a:avLst/>
          </a:prstGeom>
        </p:spPr>
      </p:pic>
      <p:sp>
        <p:nvSpPr>
          <p:cNvPr id="44" name="Text 34"/>
          <p:cNvSpPr txBox="1"/>
          <p:nvPr/>
        </p:nvSpPr>
        <p:spPr>
          <a:xfrm>
            <a:off x="5321808" y="3694176"/>
            <a:ext cx="8686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</a:t>
            </a:r>
            <a:endParaRPr lang="en-US" sz="1400" dirty="0"/>
          </a:p>
        </p:txBody>
      </p:sp>
      <p:sp>
        <p:nvSpPr>
          <p:cNvPr id="45" name="Text 35"/>
          <p:cNvSpPr txBox="1"/>
          <p:nvPr/>
        </p:nvSpPr>
        <p:spPr>
          <a:xfrm>
            <a:off x="6172200" y="3694176"/>
            <a:ext cx="2423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등록 절차 완료 후 안내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대상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지도할 대상, 이 3가지로 정합니다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대상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누구를 도울지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기능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카톡·사진·AI 앱 등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기간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4주·8주 등 과정 길이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지도 대상과 기능을 한 줄로 쓰세요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수강생의 폰 화면·개인정보를 공개하지 마세요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코칭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폰 지도를 4조각으로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지도사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화면 보기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지금 보이는 것 확인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지도사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한 단계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번에 하나만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안내문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AI와 쉬운 안내문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지도사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지도사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반복 확인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직접 눌러 보게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안내문 초안은 AI가, 속도 조절과 확인은 지도사가 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쉬운 설명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쉬운 설명은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대상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"누구에게 설명하나"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기능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"무엇을 알려주나"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화면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"어디를 누르나"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순서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"한 번에 한 단계"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말투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"쉬운 말로"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확인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"직접 해 보기"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설명 읽기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수강생 설명, 지도사는 이렇게 읽습니다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anuscrip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수강생 설명 · 음성 입력 (가상 예시)</a:t>
            </a:r>
            <a:endParaRPr lang="en-US" sz="1200" dirty="0"/>
          </a:p>
        </p:txBody>
      </p:sp>
      <p:sp>
        <p:nvSpPr>
          <p:cNvPr id="8" name="manuscript line 1"/>
          <p:cNvSpPr/>
          <p:nvPr/>
        </p:nvSpPr>
        <p:spPr>
          <a:xfrm>
            <a:off x="640080" y="1783080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49808" y="1938528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49808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170432" y="1783080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설정에서 접근성 메뉴로 갑니다.</a:t>
            </a:r>
            <a:endParaRPr lang="en-US" sz="1500" dirty="0"/>
          </a:p>
        </p:txBody>
      </p:sp>
      <p:sp>
        <p:nvSpPr>
          <p:cNvPr id="12" name="manuscript line 2"/>
          <p:cNvSpPr/>
          <p:nvPr/>
        </p:nvSpPr>
        <p:spPr>
          <a:xfrm>
            <a:off x="640080" y="2496312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49808" y="265176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49808" y="26517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170432" y="2496312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음성 기능을 활성화하면 됩니다.</a:t>
            </a:r>
            <a:endParaRPr lang="en-US" sz="1500" dirty="0"/>
          </a:p>
        </p:txBody>
      </p:sp>
      <p:sp>
        <p:nvSpPr>
          <p:cNvPr id="16" name="manuscript line 3"/>
          <p:cNvSpPr/>
          <p:nvPr/>
        </p:nvSpPr>
        <p:spPr>
          <a:xfrm>
            <a:off x="640080" y="3209544"/>
            <a:ext cx="5029200" cy="603504"/>
          </a:xfrm>
          <a:prstGeom prst="roundRect">
            <a:avLst>
              <a:gd name="adj" fmla="val 15152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49808" y="3364992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49808" y="336499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170432" y="3209544"/>
            <a:ext cx="4434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간단하죠?</a:t>
            </a:r>
            <a:endParaRPr lang="en-US" sz="1500" dirty="0"/>
          </a:p>
        </p:txBody>
      </p:sp>
      <p:sp>
        <p:nvSpPr>
          <p:cNvPr id="20" name="diagnosis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153912" y="137160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6153912" y="13716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537960" y="1280160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접근성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 위치로</a:t>
            </a:r>
            <a:endParaRPr lang="en-US" sz="1400" dirty="0"/>
          </a:p>
        </p:txBody>
      </p:sp>
      <p:sp>
        <p:nvSpPr>
          <p:cNvPr id="24" name="diagnosis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53912" y="1938528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6153912" y="19385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6537960" y="1847088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활성화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쉬운 말로</a:t>
            </a:r>
            <a:endParaRPr lang="en-US" sz="1400" dirty="0"/>
          </a:p>
        </p:txBody>
      </p:sp>
      <p:sp>
        <p:nvSpPr>
          <p:cNvPr id="28" name="diagnosis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153912" y="2505456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6153912" y="25054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6537960" y="2414016"/>
            <a:ext cx="2103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간단하죠?  </a:t>
            </a:r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확인 질문으로</a:t>
            </a:r>
            <a:endParaRPr lang="en-US" sz="1400" dirty="0"/>
          </a:p>
        </p:txBody>
      </p:sp>
      <p:sp>
        <p:nvSpPr>
          <p:cNvPr id="32" name="coach ques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263640" y="309067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2"/>
                </a:solidFill>
              </a:rPr>
              <a:t>지도 질문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6263640" y="3401568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"지금 화면에 무엇이 보이세요?"</a:t>
            </a:r>
            <a:endParaRPr lang="en-US" sz="1500" dirty="0"/>
          </a:p>
        </p:txBody>
      </p:sp>
      <p:sp>
        <p:nvSpPr>
          <p:cNvPr id="35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6" name="Shape 3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8" name="Text 3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빨리 설명하는 사람이 아니라, 속도를 맞추는 사람입니다.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코칭 결과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피드백 후, 설명이 이렇게 달라집니다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card"/>
          <p:cNvSpPr/>
          <p:nvPr/>
        </p:nvSpPr>
        <p:spPr>
          <a:xfrm>
            <a:off x="457200" y="1280160"/>
            <a:ext cx="324612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pill BEFORE"/>
          <p:cNvSpPr/>
          <p:nvPr/>
        </p:nvSpPr>
        <p:spPr>
          <a:xfrm>
            <a:off x="640080" y="1417320"/>
            <a:ext cx="1005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1417320"/>
            <a:ext cx="1005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BEFORE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874520"/>
            <a:ext cx="28803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접근성 메뉴에서 음성 기능을 활성화하면 됩니다.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429000"/>
            <a:ext cx="2880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전문 용어 · 한 번에 설명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840480" y="237744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40480" y="237744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→</a:t>
            </a:r>
            <a:endParaRPr lang="en-US" sz="2000" dirty="0"/>
          </a:p>
        </p:txBody>
      </p:sp>
      <p:sp>
        <p:nvSpPr>
          <p:cNvPr id="13" name="after card"/>
          <p:cNvSpPr/>
          <p:nvPr/>
        </p:nvSpPr>
        <p:spPr>
          <a:xfrm>
            <a:off x="4480560" y="1280160"/>
            <a:ext cx="4206240" cy="2788920"/>
          </a:xfrm>
          <a:prstGeom prst="roundRect">
            <a:avLst>
              <a:gd name="adj" fmla="val 557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AFTER"/>
          <p:cNvSpPr/>
          <p:nvPr/>
        </p:nvSpPr>
        <p:spPr>
          <a:xfrm>
            <a:off x="4663440" y="1417320"/>
            <a:ext cx="9144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663440" y="141732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AFTER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663440" y="187452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화면 아래 마이크 모양을 눌러 보세요. 말씀하시면 글자로 바뀝니다.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4663440" y="342900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눈에 보이는 위치 · 한 단계</a:t>
            </a:r>
            <a:endParaRPr lang="en-US" sz="1400" dirty="0"/>
          </a:p>
        </p:txBody>
      </p:sp>
      <p:sp>
        <p:nvSpPr>
          <p:cNvPr id="18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19" name="Shape 17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안내문 초안은 AI가 돕고, 속도와 확인은 지도사가 맞춥니다. (가상 예시)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"폰 사용법 알려줘"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대상을 알 수 없음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어려운 용어가 나옴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한 번에 너무 많음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"70대 어르신께, 카톡 사진 보내기를 5단계 쉬운 말로"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대상에 맞는 말투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한 단계씩 정리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안내 가능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결과물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쉬운 설명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기능 하나 쉽게</a:t>
            </a:r>
            <a:endParaRPr lang="en-US" sz="1400" dirty="0"/>
          </a:p>
        </p:txBody>
      </p:sp>
      <p:sp>
        <p:nvSpPr>
          <p:cNvPr id="11" name="pill 화면 위치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화면 위치</a:t>
            </a:r>
            <a:endParaRPr lang="en-US" sz="1200" dirty="0"/>
          </a:p>
        </p:txBody>
      </p:sp>
      <p:sp>
        <p:nvSpPr>
          <p:cNvPr id="13" name="pill 쉬운 말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쉬운 말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안내문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단계별 안내</a:t>
            </a:r>
            <a:endParaRPr lang="en-US" sz="1400" dirty="0"/>
          </a:p>
        </p:txBody>
      </p:sp>
      <p:sp>
        <p:nvSpPr>
          <p:cNvPr id="20" name="pill 5단계 구성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5단계 구성</a:t>
            </a:r>
            <a:endParaRPr lang="en-US" sz="1200" dirty="0"/>
          </a:p>
        </p:txBody>
      </p:sp>
      <p:sp>
        <p:nvSpPr>
          <p:cNvPr id="22" name="pill 큰 글씨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큰 글씨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확인 질문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이해했는지 점검</a:t>
            </a:r>
            <a:endParaRPr lang="en-US" sz="1400" dirty="0"/>
          </a:p>
        </p:txBody>
      </p:sp>
      <p:sp>
        <p:nvSpPr>
          <p:cNvPr id="29" name="pill 직접 해 보기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직접 해 보기</a:t>
            </a:r>
            <a:endParaRPr lang="en-US" sz="1200" dirty="0"/>
          </a:p>
        </p:txBody>
      </p:sp>
      <p:sp>
        <p:nvSpPr>
          <p:cNvPr id="31" name="pill 한 줄 질문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한 줄 질문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연습 기능으로 만들고, 내 대상에 맞춰 이어 갑니다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쉬운 안내문 만들기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대상에 맞는 쉬운 안내문 1장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안내문 요청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기능과 대상을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시범 안내 연습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짝과 번갈아 안내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줄씩 소개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스마트폰 AI 지도사 자격은 국가공인 자격이다?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그렇다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그렇지 않다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공인과 구분해 안내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민간자격은 등록 여부와 정확한 표시가 신뢰입니다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 확인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기종별 화면 확인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수강생 폰 정보 보호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사기 예방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의심 문자 함께 점검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정확한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국가공인 오인 금지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등록 확인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민간자격 등록 여부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기록 보관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안내문·피드백 기록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수료증 샘플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수료증은 이렇게 발급합니다 (가상 샘플)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ertificate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certificate border"/>
          <p:cNvSpPr/>
          <p:nvPr/>
        </p:nvSpPr>
        <p:spPr>
          <a:xfrm>
            <a:off x="594360" y="1417320"/>
            <a:ext cx="5120640" cy="2514600"/>
          </a:xfrm>
          <a:prstGeom prst="rect">
            <a:avLst/>
          </a:prstGeom>
          <a:ln w="1905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94360" y="150876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spc="200" kern="0" dirty="0">
                <a:solidFill>
                  <a:schemeClr val="accent1"/>
                </a:solidFill>
              </a:rPr>
              <a:t>CERTIFICATE OF COMPLETION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594360" y="1783080"/>
            <a:ext cx="5120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수료증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594360" y="2286000"/>
            <a:ext cx="5120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스마트폰 AI 지도사 과정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94360" y="267004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성명  홍길동 (가상)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94360" y="2990088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본 과정을 이수하였음을 증명합니다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77240" y="3401568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발급번호  AIDL-SP-0001 (예시)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77240" y="3639312"/>
            <a:ext cx="2651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발급일  20○○. ○○. ○○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108960" y="340156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인공지능디지털연구소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108960" y="3639312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대표 최재향</a:t>
            </a:r>
            <a:endParaRPr lang="en-US" sz="1200" dirty="0"/>
          </a:p>
        </p:txBody>
      </p:sp>
      <p:pic>
        <p:nvPicPr>
          <p:cNvPr id="17" name="AIDL 로고" descr="/home/claude/assets/aidl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310128"/>
            <a:ext cx="594360" cy="594360"/>
          </a:xfrm>
          <a:prstGeom prst="rect">
            <a:avLst/>
          </a:prstGeom>
        </p:spPr>
      </p:pic>
      <p:sp>
        <p:nvSpPr>
          <p:cNvPr id="18" name="SAMPLE 표시"/>
          <p:cNvSpPr txBox="1"/>
          <p:nvPr/>
        </p:nvSpPr>
        <p:spPr>
          <a:xfrm rot="20400000">
            <a:off x="1280160" y="20116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b="1" dirty="0">
                <a:solidFill>
                  <a:srgbClr val="E2E8F0">
                    <a:alpha val="40000"/>
                  </a:srgbClr>
                </a:solidFill>
              </a:rPr>
              <a:t>SAMPLE</a:t>
            </a:r>
            <a:endParaRPr lang="en-US" sz="6000" dirty="0"/>
          </a:p>
        </p:txBody>
      </p:sp>
      <p:sp>
        <p:nvSpPr>
          <p:cNvPr id="19" name="item 1"/>
          <p:cNvSpPr/>
          <p:nvPr/>
        </p:nvSpPr>
        <p:spPr>
          <a:xfrm>
            <a:off x="6080760" y="1280160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172200" y="134874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435608"/>
            <a:ext cx="173736" cy="173736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6629400" y="1280160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과정명 · 성명</a:t>
            </a:r>
            <a:endParaRPr lang="en-US" sz="1400" dirty="0"/>
          </a:p>
        </p:txBody>
      </p:sp>
      <p:sp>
        <p:nvSpPr>
          <p:cNvPr id="23" name="item 2"/>
          <p:cNvSpPr/>
          <p:nvPr/>
        </p:nvSpPr>
        <p:spPr>
          <a:xfrm>
            <a:off x="6080760" y="1856232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6172200" y="1924812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011680"/>
            <a:ext cx="173736" cy="173736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6629400" y="1856232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이수 시간</a:t>
            </a:r>
            <a:endParaRPr lang="en-US" sz="1400" dirty="0"/>
          </a:p>
        </p:txBody>
      </p:sp>
      <p:sp>
        <p:nvSpPr>
          <p:cNvPr id="27" name="item 3"/>
          <p:cNvSpPr/>
          <p:nvPr/>
        </p:nvSpPr>
        <p:spPr>
          <a:xfrm>
            <a:off x="6080760" y="2432304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6172200" y="250088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068" y="2587752"/>
            <a:ext cx="173736" cy="173736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6629400" y="2432304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발급번호</a:t>
            </a:r>
            <a:endParaRPr lang="en-US" sz="1400" dirty="0"/>
          </a:p>
        </p:txBody>
      </p:sp>
      <p:sp>
        <p:nvSpPr>
          <p:cNvPr id="31" name="item 4"/>
          <p:cNvSpPr/>
          <p:nvPr/>
        </p:nvSpPr>
        <p:spPr>
          <a:xfrm>
            <a:off x="6080760" y="3008376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26"/>
          <p:cNvSpPr/>
          <p:nvPr/>
        </p:nvSpPr>
        <p:spPr>
          <a:xfrm>
            <a:off x="6172200" y="3076956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9068" y="3163824"/>
            <a:ext cx="173736" cy="173736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6629400" y="3008376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발급일</a:t>
            </a:r>
            <a:endParaRPr lang="en-US" sz="1400" dirty="0"/>
          </a:p>
        </p:txBody>
      </p:sp>
      <p:sp>
        <p:nvSpPr>
          <p:cNvPr id="35" name="item 5"/>
          <p:cNvSpPr/>
          <p:nvPr/>
        </p:nvSpPr>
        <p:spPr>
          <a:xfrm>
            <a:off x="6080760" y="3584448"/>
            <a:ext cx="2606040" cy="484632"/>
          </a:xfrm>
          <a:prstGeom prst="roundRect">
            <a:avLst>
              <a:gd name="adj" fmla="val 3207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172200" y="3653028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068" y="3739896"/>
            <a:ext cx="173736" cy="173736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629400" y="3584448"/>
            <a:ext cx="201168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발급기관</a:t>
            </a:r>
            <a:endParaRPr lang="en-US" sz="1400" dirty="0"/>
          </a:p>
        </p:txBody>
      </p:sp>
      <p:sp>
        <p:nvSpPr>
          <p:cNvPr id="3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40" name="Shape 32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1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42" name="Text 33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주의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등록 전에는 '등록 민간자격'·'국가공인' 표시를 쓰지 않습니다.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피드백 기준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안내문도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안내문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대상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[대상]께 [기능] 안내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화면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[어디]를 누르세요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순서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[5]단계로 나누기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말투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[쉬운 말]로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확인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마지막에 [직접 해 보기]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안내문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문서·폴더에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대상·기능·순서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운영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안내문이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'지도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기능이 바뀌어도 [ ]만 바꾸면 새 안내문이 됩니다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지도 활동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가족에서 자격과정까지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가족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가족에게 알려드리기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이웃 모임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3명 이상 함께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센터·기관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정기 강좌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자격과정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정식 지도사 양성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지도 후기를 차곡차곡 남겨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현장 경험을 지도에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현장 강의 경험을 쉬운 지도로 담았습니다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duo 1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668780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FIELD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전국 현장 강의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공공기관·학교·농업기술센터 현장 강의 경험을 담았습니다</a:t>
            </a:r>
            <a:endParaRPr lang="en-US" sz="1500" dirty="0"/>
          </a:p>
        </p:txBody>
      </p:sp>
      <p:sp>
        <p:nvSpPr>
          <p:cNvPr id="12" name="duo 2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37760" y="1508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780" y="1668780"/>
            <a:ext cx="320040" cy="32004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76072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1"/>
                </a:solidFill>
              </a:rPr>
              <a:t>METHOD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쉽게 알려주는 방법</a:t>
            </a:r>
            <a:endParaRPr lang="en-US" sz="22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내 안내문을 만들며 지도 방법을 익힙니다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쉬운 설명 3개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단계별 안내문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피드백 체크리스트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민간자격 안내 원칙 (공인 오인 금지)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내가 도와드리고 싶은 분 1명을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알려드릴 기능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많이 쓰는 기능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안내문 다듬기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보완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첫 수강생 찾기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1명 지도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쉽게 알려주는 사람이, 모두의 폰을 열어 줍니다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스마트폰 AI 지도사 트랙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2026-10-27T13:10:14Z</dcterms:created>
  <dcterms:modified xsi:type="dcterms:W3CDTF">2026-10-27T13:10:14Z</dcterms:modified>
</cp:coreProperties>
</file>