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d7d7ac60-b700-2944-8082-e4a15863b31e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cd9cee7a-ad41-9ddd-dd30-b096877a94c5}">
          <p14:sldIdLst>
            <p14:sldId id="262"/>
          </p14:sldIdLst>
        </p14:section>
        <p14:section name="방법론" id="{a2fd6922-6abf-1e4b-f9f1-b3f8bb368531}">
          <p14:sldIdLst>
            <p14:sldId id="263"/>
          </p14:sldIdLst>
        </p14:section>
        <p14:section name="과정" id="{fe0e98ec-72e9-35d3-1943-cd2b7294734b}">
          <p14:sldIdLst>
            <p14:sldId id="264"/>
          </p14:sldIdLst>
        </p14:section>
        <p14:section name="STEP 01" id="{813b67b6-512c-6688-bcf0-010fb565715c}">
          <p14:sldIdLst>
            <p14:sldId id="265"/>
          </p14:sldIdLst>
        </p14:section>
        <p14:section name="STEP 02" id="{9f081e7a-5976-c33a-fb30-40dc84cb68be}">
          <p14:sldIdLst>
            <p14:sldId id="266"/>
          </p14:sldIdLst>
        </p14:section>
        <p14:section name="AI 기본기" id="{49ef521f-f50a-148d-0aae-d2521e1a9412}">
          <p14:sldIdLst>
            <p14:sldId id="267"/>
            <p14:sldId id="268"/>
            <p14:sldId id="269"/>
            <p14:sldId id="270"/>
          </p14:sldIdLst>
        </p14:section>
        <p14:section name="STEP 03" id="{10926f0f-f23b-8298-9a92-c4b990154a98}">
          <p14:sldIdLst>
            <p14:sldId id="271"/>
            <p14:sldId id="272"/>
            <p14:sldId id="273"/>
            <p14:sldId id="274"/>
            <p14:sldId id="275"/>
          </p14:sldIdLst>
        </p14:section>
        <p14:section name="STEP 04" id="{09710f89-79b0-b284-b989-d790ea6fc1e8}">
          <p14:sldIdLst>
            <p14:sldId id="276"/>
          </p14:sldIdLst>
        </p14:section>
        <p14:section name="STEP 05" id="{e6543fc8-addd-d4b3-5d85-822f08d93e3b}">
          <p14:sldIdLst>
            <p14:sldId id="277"/>
          </p14:sldIdLst>
        </p14:section>
        <p14:section name="사례" id="{9b7159a0-234b-29b5-b64f-bf7acf3e4ff7}">
          <p14:sldIdLst>
            <p14:sldId id="278"/>
            <p14:sldId id="279"/>
          </p14:sldIdLst>
        </p14:section>
        <p14:section name="마무리" id="{0e88c922-1661-0f68-7cdc-ef664ce05355}">
          <p14:sldIdLst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강의안 1편 · 시연 1회 · 피드백 체크리스트 · 강사 소개서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'내 경험으로 가르친다면 무엇을 가르치시겠어요?'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개요표입니다. 시수·기간·평가는 예시안이며, 확정되면 숫자를 바꿔 넣어 주세요. 수강료는 상담 시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강의 주제와 대상을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가상의 수강생 결과물입니다. 대신 고쳐 주지 말고 질문 세 가지로 수강생이 스스로 고치게 이끄는 방식을 보여 주세요.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같은 내용이 어떻게 달라지는지 보여 주세요. 예시 문장은 모두 가상이며, 수치·가격 등은 원본 확인 후 기재하도록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가상 샘플입니다. 실제 발급 시에는 과정명, 성명, 이수 시간, 발급번호, 발급일, 발급기관을 넣습니다. 민간자격 등록 전에는 등록·공인 표시를 쓰지 않도록 안내하세요. 법적 요건은 등록관리기관에 확인.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기준 전국 공공기관·기업·학교·농업기술센터 강의. 과정명은 개설 전 예시안.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4" Type="http://schemas.openxmlformats.org/officeDocument/2006/relationships/slide" Target="slide11.xml"/><Relationship Id="rId6" Type="http://schemas.openxmlformats.org/officeDocument/2006/relationships/slide" Target="slide16.xml"/><Relationship Id="rId8" Type="http://schemas.openxmlformats.org/officeDocument/2006/relationships/slide" Target="slide21.xml"/><Relationship Id="rId10" Type="http://schemas.openxmlformats.org/officeDocument/2006/relationships/slide" Target="slide22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image" Target="../media/image-9-5.png"/><Relationship Id="rId7" Type="http://schemas.openxmlformats.org/officeDocument/2006/relationships/image" Target="../media/image-9-6.png"/><Relationship Id="rId8" Type="http://schemas.openxmlformats.org/officeDocument/2006/relationships/image" Target="../media/image-9-7.png"/><Relationship Id="rId9" Type="http://schemas.openxmlformats.org/officeDocument/2006/relationships/image" Target="../media/image-9-8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image" Target="../media/image-11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7-1.png"/><Relationship Id="rId3" Type="http://schemas.openxmlformats.org/officeDocument/2006/relationships/image" Target="../media/image-17-2.png"/><Relationship Id="rId4" Type="http://schemas.openxmlformats.org/officeDocument/2006/relationships/image" Target="../media/image-17-3.png"/><Relationship Id="rId5" Type="http://schemas.openxmlformats.org/officeDocument/2006/relationships/image" Target="../media/image-17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9.xml"/><Relationship Id="rId2" Type="http://schemas.openxmlformats.org/officeDocument/2006/relationships/image" Target="../media/image-18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image" Target="../media/image-19-5.png"/><Relationship Id="rId7" Type="http://schemas.openxmlformats.org/officeDocument/2006/relationships/image" Target="../media/image-19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0-1.png"/><Relationship Id="rId3" Type="http://schemas.openxmlformats.org/officeDocument/2006/relationships/image" Target="../media/image-20-2.png"/><Relationship Id="rId4" Type="http://schemas.openxmlformats.org/officeDocument/2006/relationships/image" Target="../media/image-20-3.png"/><Relationship Id="rId5" Type="http://schemas.openxmlformats.org/officeDocument/2006/relationships/image" Target="../media/image-20-4.png"/><Relationship Id="rId6" Type="http://schemas.openxmlformats.org/officeDocument/2006/relationships/image" Target="../media/image-20-5.png"/><Relationship Id="rId7" Type="http://schemas.openxmlformats.org/officeDocument/2006/relationships/image" Target="../media/image-20-6.png"/><Relationship Id="rId8" Type="http://schemas.openxmlformats.org/officeDocument/2006/relationships/image" Target="../media/image-20-7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image" Target="../media/image-25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image" Target="../media/image-26-3.png"/><Relationship Id="rId5" Type="http://schemas.openxmlformats.org/officeDocument/2006/relationships/image" Target="../media/image-26-4.png"/><Relationship Id="rId6" Type="http://schemas.openxmlformats.org/officeDocument/2006/relationships/image" Target="../media/image-26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자격과정 트랙"/>
          <p:cNvSpPr/>
          <p:nvPr/>
        </p:nvSpPr>
        <p:spPr>
          <a:xfrm>
            <a:off x="548640" y="868680"/>
            <a:ext cx="20574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자격과정 트랙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AI 강사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양성 과정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강의안 설계부터 시연까지</a:t>
            </a:r>
            <a:endParaRPr lang="en-US" sz="1800" dirty="0"/>
          </a:p>
        </p:txBody>
      </p:sp>
      <p:sp>
        <p:nvSpPr>
          <p:cNvPr id="6" name="pill 자격과정 트랙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자격과정 트랙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주제로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강의안 1편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목표·구성·시간 설계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시연 1회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10분 짧은 시연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 점검 기준표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강사 소개서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강점 한 장 정리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강의를 시작할 때 가장 걱정되는 점은?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강의안이 없다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가르칠지 막막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시연이 떨린다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사람들 앞이 부담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질문 대응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모르는 질문이 걱정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강의 기회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어디서 시작할지 모름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아는 사람에서, 가르치는 사람으로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아는 것은 많은데 정리 못 함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강의안 틀로 한 번에 정리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시연이 부담스러움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10분 시연부터 시작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첫 강의 기회가 없음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소모임·센터로 연결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강의 주제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강의 주제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가르칠지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강의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강의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목표·구성 짜기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시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시연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10분 시연하기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피드백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피드백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점검표로 개선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강의 활동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강의 활동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강의 시작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주제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경험에서 고르기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시간 단위로 나누기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시연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짧게 발표하고 피드백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목표·실습·시간 점검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활동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소모임·기관 강의로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가르치는 사람의 경험과 관점이 강의의 중심입니다.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과정 개요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과정 개요 한눈에 (예시안)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verview 1"/>
          <p:cNvSpPr/>
          <p:nvPr/>
        </p:nvSpPr>
        <p:spPr>
          <a:xfrm>
            <a:off x="45720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536192"/>
            <a:ext cx="201168" cy="20116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1556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대상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96596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예비 강사 · 전문가 · 농업인</a:t>
            </a:r>
            <a:endParaRPr lang="en-US" sz="1400" dirty="0"/>
          </a:p>
        </p:txBody>
      </p:sp>
      <p:sp>
        <p:nvSpPr>
          <p:cNvPr id="11" name="overview 2"/>
          <p:cNvSpPr/>
          <p:nvPr/>
        </p:nvSpPr>
        <p:spPr>
          <a:xfrm>
            <a:off x="466344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536192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32180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목표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17220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강의안 + 10분 시연</a:t>
            </a:r>
            <a:endParaRPr lang="en-US" sz="1400" dirty="0"/>
          </a:p>
        </p:txBody>
      </p:sp>
      <p:sp>
        <p:nvSpPr>
          <p:cNvPr id="16" name="overview 3"/>
          <p:cNvSpPr/>
          <p:nvPr/>
        </p:nvSpPr>
        <p:spPr>
          <a:xfrm>
            <a:off x="45720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9436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340864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11556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기간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196596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· 주 1회</a:t>
            </a:r>
            <a:endParaRPr lang="en-US" sz="1400" dirty="0"/>
          </a:p>
        </p:txBody>
      </p:sp>
      <p:sp>
        <p:nvSpPr>
          <p:cNvPr id="21" name="overview 4"/>
          <p:cNvSpPr/>
          <p:nvPr/>
        </p:nvSpPr>
        <p:spPr>
          <a:xfrm>
            <a:off x="466344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80060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84" y="2340864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32180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시수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617220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회당 3시간 · 총 12시간</a:t>
            </a:r>
            <a:endParaRPr lang="en-US" sz="1400" dirty="0"/>
          </a:p>
        </p:txBody>
      </p:sp>
      <p:sp>
        <p:nvSpPr>
          <p:cNvPr id="26" name="overview 5"/>
          <p:cNvSpPr/>
          <p:nvPr/>
        </p:nvSpPr>
        <p:spPr>
          <a:xfrm>
            <a:off x="45720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436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3145536"/>
            <a:ext cx="201168" cy="201168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11556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방식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196596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이론 → 실습 → 발표</a:t>
            </a:r>
            <a:endParaRPr lang="en-US" sz="1400" dirty="0"/>
          </a:p>
        </p:txBody>
      </p:sp>
      <p:sp>
        <p:nvSpPr>
          <p:cNvPr id="31" name="overview 6"/>
          <p:cNvSpPr/>
          <p:nvPr/>
        </p:nvSpPr>
        <p:spPr>
          <a:xfrm>
            <a:off x="466344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480060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184" y="3145536"/>
            <a:ext cx="201168" cy="201168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532180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평가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617220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강의안 제출 · 시연</a:t>
            </a:r>
            <a:endParaRPr lang="en-US" sz="1400" dirty="0"/>
          </a:p>
        </p:txBody>
      </p:sp>
      <p:sp>
        <p:nvSpPr>
          <p:cNvPr id="36" name="overview 7"/>
          <p:cNvSpPr/>
          <p:nvPr/>
        </p:nvSpPr>
        <p:spPr>
          <a:xfrm>
            <a:off x="45720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594360" y="3849624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3950208"/>
            <a:ext cx="201168" cy="201168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111556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수료 기준</a:t>
            </a:r>
            <a:endParaRPr lang="en-US" sz="1400" dirty="0"/>
          </a:p>
        </p:txBody>
      </p:sp>
      <p:sp>
        <p:nvSpPr>
          <p:cNvPr id="40" name="Text 31"/>
          <p:cNvSpPr txBox="1"/>
          <p:nvPr/>
        </p:nvSpPr>
        <p:spPr>
          <a:xfrm>
            <a:off x="196596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출석 · 과제 · 시연</a:t>
            </a:r>
            <a:endParaRPr lang="en-US" sz="1400" dirty="0"/>
          </a:p>
        </p:txBody>
      </p:sp>
      <p:sp>
        <p:nvSpPr>
          <p:cNvPr id="41" name="overview 8"/>
          <p:cNvSpPr/>
          <p:nvPr/>
        </p:nvSpPr>
        <p:spPr>
          <a:xfrm>
            <a:off x="466344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4800600" y="3849624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184" y="3950208"/>
            <a:ext cx="201168" cy="201168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532180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</a:t>
            </a:r>
            <a:endParaRPr lang="en-US" sz="1400" dirty="0"/>
          </a:p>
        </p:txBody>
      </p:sp>
      <p:sp>
        <p:nvSpPr>
          <p:cNvPr id="45" name="Text 35"/>
          <p:cNvSpPr txBox="1"/>
          <p:nvPr/>
        </p:nvSpPr>
        <p:spPr>
          <a:xfrm>
            <a:off x="617220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등록 절차 완료 후 안내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강의 주제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강의 주제,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강점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내가 가장 자신 있는 것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가르칠지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시간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10분·30분·60분 중 선택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강의 주제와 대상을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타인의 강의 자료를 그대로 쓰지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강의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강의를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강사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강사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목표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끝나고 할 수 있는 것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강사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강사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구성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순서·시간 배분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AI와 강의안 초안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강사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강사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시연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발표·질문 대응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목표와 시연은 강사가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강의안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강의안은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목표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"끝나고 할 수 있는 것"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"누구에게 가르치나"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시간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"총 몇 분인가"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구성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"도입·본론·정리"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실습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"직접 해 보는 활동"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평가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"확인 질문·퀴즈"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강의안 읽기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수강생 강의안, 이렇게 읽습니다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anuscrip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수강생 강의안 · 1쪽 (가상 예시)</a:t>
            </a:r>
            <a:endParaRPr lang="en-US" sz="1200" dirty="0"/>
          </a:p>
        </p:txBody>
      </p:sp>
      <p:sp>
        <p:nvSpPr>
          <p:cNvPr id="8" name="manuscript line 1"/>
          <p:cNvSpPr/>
          <p:nvPr/>
        </p:nvSpPr>
        <p:spPr>
          <a:xfrm>
            <a:off x="640080" y="1783080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1938528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49808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70432" y="1783080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목표: AI를 이해한다.</a:t>
            </a:r>
            <a:endParaRPr lang="en-US" sz="1500" dirty="0"/>
          </a:p>
        </p:txBody>
      </p:sp>
      <p:sp>
        <p:nvSpPr>
          <p:cNvPr id="12" name="manuscript line 2"/>
          <p:cNvSpPr/>
          <p:nvPr/>
        </p:nvSpPr>
        <p:spPr>
          <a:xfrm>
            <a:off x="640080" y="2496312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49808" y="265176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9808" y="2651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70432" y="2496312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내용: AI의 역사와 종류</a:t>
            </a:r>
            <a:endParaRPr lang="en-US" sz="1500" dirty="0"/>
          </a:p>
        </p:txBody>
      </p:sp>
      <p:sp>
        <p:nvSpPr>
          <p:cNvPr id="16" name="manuscript line 3"/>
          <p:cNvSpPr/>
          <p:nvPr/>
        </p:nvSpPr>
        <p:spPr>
          <a:xfrm>
            <a:off x="640080" y="3209544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49808" y="3364992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9808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70432" y="3209544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시간: 60분 이론 강의</a:t>
            </a:r>
            <a:endParaRPr lang="en-US" sz="1500" dirty="0"/>
          </a:p>
        </p:txBody>
      </p:sp>
      <p:sp>
        <p:nvSpPr>
          <p:cNvPr id="20" name="diagnosis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53912" y="137160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1539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12801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이해한다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행동으로</a:t>
            </a:r>
            <a:endParaRPr lang="en-US" sz="1400" dirty="0"/>
          </a:p>
        </p:txBody>
      </p:sp>
      <p:sp>
        <p:nvSpPr>
          <p:cNvPr id="24" name="diagnosis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53912" y="1938528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153912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18470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역사·종류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실습 중심으로</a:t>
            </a:r>
            <a:endParaRPr lang="en-US" sz="1400" dirty="0"/>
          </a:p>
        </p:txBody>
      </p:sp>
      <p:sp>
        <p:nvSpPr>
          <p:cNvPr id="28" name="diagnosis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53912" y="2505456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153912" y="25054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241401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60분 이론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15분씩 나누기</a:t>
            </a:r>
            <a:endParaRPr lang="en-US" sz="1400" dirty="0"/>
          </a:p>
        </p:txBody>
      </p:sp>
      <p:sp>
        <p:nvSpPr>
          <p:cNvPr id="32" name="coach ques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263640" y="309067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지도 질문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263640" y="340156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"끝나고 수강생이 무엇을 할 수 있나요?"</a:t>
            </a:r>
            <a:endParaRPr lang="en-US" sz="1500" dirty="0"/>
          </a:p>
        </p:txBody>
      </p:sp>
      <p:sp>
        <p:nvSpPr>
          <p:cNvPr id="35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6" name="Shape 3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고치는 사람이 아니라, 질문으로 목표를 좁히는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결과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피드백 후, 강의안이 이렇게 달라집니다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card"/>
          <p:cNvSpPr/>
          <p:nvPr/>
        </p:nvSpPr>
        <p:spPr>
          <a:xfrm>
            <a:off x="457200" y="1280160"/>
            <a:ext cx="324612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pill BEFORE"/>
          <p:cNvSpPr/>
          <p:nvPr/>
        </p:nvSpPr>
        <p:spPr>
          <a:xfrm>
            <a:off x="640080" y="1417320"/>
            <a:ext cx="1005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41732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BEFORE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745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목표: AI를 이해한다.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내용: AI의 역사와 종류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4290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추상적 · 이론 위주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840480" y="2377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4048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after card"/>
          <p:cNvSpPr/>
          <p:nvPr/>
        </p:nvSpPr>
        <p:spPr>
          <a:xfrm>
            <a:off x="4480560" y="1280160"/>
            <a:ext cx="4206240" cy="2788920"/>
          </a:xfrm>
          <a:prstGeom prst="roundRect">
            <a:avLst>
              <a:gd name="adj" fmla="val 557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AFTER"/>
          <p:cNvSpPr/>
          <p:nvPr/>
        </p:nvSpPr>
        <p:spPr>
          <a:xfrm>
            <a:off x="4663440" y="1417320"/>
            <a:ext cx="9144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63440" y="14173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AFTER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187452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목표: 지시문 6요소로 내 업무 문서 1개를 만든다.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실습 40분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3429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행동으로 쓴 목표 · 실습 중심</a:t>
            </a:r>
            <a:endParaRPr lang="en-US" sz="1400" dirty="0"/>
          </a:p>
        </p:txBody>
      </p:sp>
      <p:sp>
        <p:nvSpPr>
          <p:cNvPr id="18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19" name="Shape 17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 돕고, 목표와 구성은 강사가 정합니다. (가상 예시)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"강의안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대상을 알 수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이론 위주로 나옴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써야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"농업인 대상, 60분, 실습 중심으로 강의안 만들어줘"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대상에 맞는 구성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실습이 포함됨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다듬을 수 있음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결과물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강의안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목표·구성·시간</a:t>
            </a:r>
            <a:endParaRPr lang="en-US" sz="1400" dirty="0"/>
          </a:p>
        </p:txBody>
      </p:sp>
      <p:sp>
        <p:nvSpPr>
          <p:cNvPr id="11" name="pill 60분 구성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60분 구성</a:t>
            </a:r>
            <a:endParaRPr lang="en-US" sz="1200" dirty="0"/>
          </a:p>
        </p:txBody>
      </p:sp>
      <p:sp>
        <p:nvSpPr>
          <p:cNvPr id="13" name="pill 실습 포함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실습 포함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퀴즈·활동지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확인용 자료</a:t>
            </a:r>
            <a:endParaRPr lang="en-US" sz="1400" dirty="0"/>
          </a:p>
        </p:txBody>
      </p:sp>
      <p:sp>
        <p:nvSpPr>
          <p:cNvPr id="20" name="pill O/X 퀴즈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O/X 퀴즈</a:t>
            </a:r>
            <a:endParaRPr lang="en-US" sz="1200" dirty="0"/>
          </a:p>
        </p:txBody>
      </p:sp>
      <p:sp>
        <p:nvSpPr>
          <p:cNvPr id="22" name="pill 실습 활동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실습 활동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시연 대본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10분 발표</a:t>
            </a:r>
            <a:endParaRPr lang="en-US" sz="1400" dirty="0"/>
          </a:p>
        </p:txBody>
      </p:sp>
      <p:sp>
        <p:nvSpPr>
          <p:cNvPr id="29" name="pill 도입 멘트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도입 멘트</a:t>
            </a:r>
            <a:endParaRPr lang="en-US" sz="1200" dirty="0"/>
          </a:p>
        </p:txBody>
      </p:sp>
      <p:sp>
        <p:nvSpPr>
          <p:cNvPr id="31" name="pill 마무리 멘트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마무리 멘트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 주제로 만들고, 내 주제로 이어 갑니다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10분 시연안 만들기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주제로 10분 시연 준비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목표·구성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강의안 6요소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10분 시연 연습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짝과 번갈아 시연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줄씩 소개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 강사 자격은 국가공인 자격이다?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그렇다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그렇지 않다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공인과 구분해 안내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민간자격은 등록 여부와 정확한 표시가 신뢰입니다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인용·수치는 원문 대조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자료 그대로 금지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정보 보호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정확한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국가공인 오인 금지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등록 확인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민간자격 등록 여부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보관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코칭·피드백 기록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수료증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수료증은 이렇게 발급합니다 (가상 샘플)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ertificate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certificate border"/>
          <p:cNvSpPr/>
          <p:nvPr/>
        </p:nvSpPr>
        <p:spPr>
          <a:xfrm>
            <a:off x="594360" y="1417320"/>
            <a:ext cx="5120640" cy="2514600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5087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CERTIFICATE OF COMPLETION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7830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수료증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2860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AI 강사 과정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67004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성명  홍길동 (가상)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29900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본 과정을 이수하였음을 증명합니다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4015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발급번호  AIDL-LC-0001 (예시)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393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발급일  20○○. ○○. ○○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인공지능디지털연구소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108960" y="36393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대표 최재향</a:t>
            </a:r>
            <a:endParaRPr lang="en-US" sz="1200" dirty="0"/>
          </a:p>
        </p:txBody>
      </p:sp>
      <p:pic>
        <p:nvPicPr>
          <p:cNvPr id="17" name="AIDL 로고" descr="/home/claude/assets/aidl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310128"/>
            <a:ext cx="594360" cy="594360"/>
          </a:xfrm>
          <a:prstGeom prst="rect">
            <a:avLst/>
          </a:prstGeom>
        </p:spPr>
      </p:pic>
      <p:sp>
        <p:nvSpPr>
          <p:cNvPr id="18" name="SAMPLE 표시"/>
          <p:cNvSpPr txBox="1"/>
          <p:nvPr/>
        </p:nvSpPr>
        <p:spPr>
          <a:xfrm rot="20400000">
            <a:off x="1280160" y="2011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2E8F0">
                    <a:alpha val="40000"/>
                  </a:srgbClr>
                </a:solidFill>
              </a:rPr>
              <a:t>SAMPLE</a:t>
            </a:r>
            <a:endParaRPr lang="en-US" sz="6000" dirty="0"/>
          </a:p>
        </p:txBody>
      </p:sp>
      <p:sp>
        <p:nvSpPr>
          <p:cNvPr id="19" name="item 1"/>
          <p:cNvSpPr/>
          <p:nvPr/>
        </p:nvSpPr>
        <p:spPr>
          <a:xfrm>
            <a:off x="6080760" y="1280160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72200" y="13487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435608"/>
            <a:ext cx="173736" cy="17373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629400" y="1280160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과정명 · 성명</a:t>
            </a:r>
            <a:endParaRPr lang="en-US" sz="1400" dirty="0"/>
          </a:p>
        </p:txBody>
      </p:sp>
      <p:sp>
        <p:nvSpPr>
          <p:cNvPr id="23" name="item 2"/>
          <p:cNvSpPr/>
          <p:nvPr/>
        </p:nvSpPr>
        <p:spPr>
          <a:xfrm>
            <a:off x="6080760" y="1856232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172200" y="1924812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011680"/>
            <a:ext cx="173736" cy="17373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629400" y="1856232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이수 시간</a:t>
            </a:r>
            <a:endParaRPr lang="en-US" sz="1400" dirty="0"/>
          </a:p>
        </p:txBody>
      </p:sp>
      <p:sp>
        <p:nvSpPr>
          <p:cNvPr id="27" name="item 3"/>
          <p:cNvSpPr/>
          <p:nvPr/>
        </p:nvSpPr>
        <p:spPr>
          <a:xfrm>
            <a:off x="6080760" y="2432304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172200" y="25008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068" y="2587752"/>
            <a:ext cx="173736" cy="173736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629400" y="2432304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발급번호</a:t>
            </a:r>
            <a:endParaRPr lang="en-US" sz="1400" dirty="0"/>
          </a:p>
        </p:txBody>
      </p:sp>
      <p:sp>
        <p:nvSpPr>
          <p:cNvPr id="31" name="item 4"/>
          <p:cNvSpPr/>
          <p:nvPr/>
        </p:nvSpPr>
        <p:spPr>
          <a:xfrm>
            <a:off x="6080760" y="3008376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6172200" y="307695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068" y="3163824"/>
            <a:ext cx="173736" cy="173736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629400" y="3008376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발급일</a:t>
            </a:r>
            <a:endParaRPr lang="en-US" sz="1400" dirty="0"/>
          </a:p>
        </p:txBody>
      </p:sp>
      <p:sp>
        <p:nvSpPr>
          <p:cNvPr id="35" name="item 5"/>
          <p:cNvSpPr/>
          <p:nvPr/>
        </p:nvSpPr>
        <p:spPr>
          <a:xfrm>
            <a:off x="6080760" y="3584448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172200" y="365302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68" y="3739896"/>
            <a:ext cx="173736" cy="173736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629400" y="3584448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발급기관</a:t>
            </a:r>
            <a:endParaRPr lang="en-US" sz="1400" dirty="0"/>
          </a:p>
        </p:txBody>
      </p:sp>
      <p:sp>
        <p:nvSpPr>
          <p:cNvPr id="3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40" name="Shape 32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주의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등록 전에는 '등록 민간자격'·'국가공인' 표시를 쓰지 않습니다.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피드백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강의안도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강의안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주제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[주제] 강의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대상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[대상]을 위한 [시간]분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목표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[할 수 있는 것]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구성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[도입] [본론] [정리]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실습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[활동]으로 마무리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강의안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문서·폴더에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주제·대상·시간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 강의엔 [ ]만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운영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강의안이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'강의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주제가 바뀌어도 [ ]만 바꾸면 새 강의안이 됩니다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강의 활동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나의 강의안에서 강사 브랜드까지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강의안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1편 완성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작은 시연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동료 앞 10분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첫 강의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센터·기관 강의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강사 브랜드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나만의 강의 콘텐츠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시연 기록과 후기를 차곡차곡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현장 경험을 강의에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전국 현장 강의, 그 경험을 과정에 담았습니다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FIELD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전국 현장 강의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공공기관·기업·학교·농업기술센터 강의 경험을 담았습니다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METHOD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설계부터 시연까지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내 강의안을 만들며 가르치는 방법을 익힙니다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강의안 (6요소)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10분 시연 경험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민간자격 안내 원칙 (공인 오인 금지)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내가 가르치고 싶은 주제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강의 주제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자신 있는 것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강의안 다듬기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보완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첫 청중 찾기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 앞에서 시연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아는 사람이, 가르치는 사람이 됩니다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강사 양성 트랙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2026-10-27T13:09:32Z</dcterms:created>
  <dcterms:modified xsi:type="dcterms:W3CDTF">2026-10-27T13:09:32Z</dcterms:modified>
</cp:coreProperties>
</file>