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f462c12e-c7e3-feaf-3b1a-6b813b2bf6fc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4df645e2-1e56-c9a8-f218-4b3d9b631a39}">
          <p14:sldIdLst>
            <p14:sldId id="262"/>
          </p14:sldIdLst>
        </p14:section>
        <p14:section name="방법론" id="{4ddc1a42-483b-503c-ff48-ee229b4f3990}">
          <p14:sldIdLst>
            <p14:sldId id="263"/>
          </p14:sldIdLst>
        </p14:section>
        <p14:section name="과정" id="{4ea2df77-9df0-7e0a-4aa3-15910c530ae7}">
          <p14:sldIdLst>
            <p14:sldId id="264"/>
          </p14:sldIdLst>
        </p14:section>
        <p14:section name="STEP 01" id="{4ac03779-b2eb-0d0d-b634-9e8c5ac334f4}">
          <p14:sldIdLst>
            <p14:sldId id="265"/>
          </p14:sldIdLst>
        </p14:section>
        <p14:section name="STEP 02" id="{d1d4103b-0f3a-ad2e-0e90-d7d54f4a6ebb}">
          <p14:sldIdLst>
            <p14:sldId id="266"/>
          </p14:sldIdLst>
        </p14:section>
        <p14:section name="AI 기본기" id="{1a1ccf79-d541-b503-37a0-202d6bc194e3}">
          <p14:sldIdLst>
            <p14:sldId id="267"/>
            <p14:sldId id="268"/>
            <p14:sldId id="269"/>
            <p14:sldId id="270"/>
          </p14:sldIdLst>
        </p14:section>
        <p14:section name="STEP 03" id="{1b5f70b1-996e-2934-aa95-6c6950ecc8c0}">
          <p14:sldIdLst>
            <p14:sldId id="271"/>
            <p14:sldId id="272"/>
            <p14:sldId id="273"/>
            <p14:sldId id="274"/>
            <p14:sldId id="275"/>
          </p14:sldIdLst>
        </p14:section>
        <p14:section name="STEP 04" id="{f1fd4669-f449-b34a-39f2-acadf13e9c55}">
          <p14:sldIdLst>
            <p14:sldId id="276"/>
          </p14:sldIdLst>
        </p14:section>
        <p14:section name="STEP 05" id="{d09b9182-4b2e-4d2e-5b8b-6cca2b14a5f4}">
          <p14:sldIdLst>
            <p14:sldId id="277"/>
          </p14:sldIdLst>
        </p14:section>
        <p14:section name="사례" id="{1b9362ce-8e5e-ba32-384d-bbe697c2e7cf}">
          <p14:sldIdLst>
            <p14:sldId id="278"/>
            <p14:sldId id="279"/>
          </p14:sldIdLst>
        </p14:section>
        <p14:section name="마무리" id="{8c815c66-684e-1e74-1b8f-c4e5027389d1}">
          <p14:sldIdLst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내 카드뉴스 · 숏폼 대본 · 지도 커리큘럼 · 피드백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'내 제작 경험으로 누군가를 돕는다면?'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개요표입니다. 시수·기간·평가는 예시안이며, 확정되면 숫자를 바꿔 넣어 주세요. 수강료는 상담 시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지도 대상과 결과물을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가상의 수강생 결과물입니다. 대신 고쳐 주지 말고 질문 세 가지로 수강생이 스스로 고치게 이끄는 방식을 보여 주세요.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같은 내용이 어떻게 달라지는지 보여 주세요. 예시 문장은 모두 가상이며, 수치·가격 등은 원본 확인 후 기재하도록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가상 샘플입니다. 실제 발급 시에는 과정명, 성명, 이수 시간, 발급번호, 발급일, 발급기관을 넣습니다. 민간자격 등록 전에는 등록·공인 표시를 쓰지 않도록 안내하세요. 법적 요건은 등록관리기관에 확인.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기준 수상 6건(2024.06~2025.06). 과정명·자격명은 개설 전 예시안.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4" Type="http://schemas.openxmlformats.org/officeDocument/2006/relationships/slide" Target="slide11.xml"/><Relationship Id="rId6" Type="http://schemas.openxmlformats.org/officeDocument/2006/relationships/slide" Target="slide16.xml"/><Relationship Id="rId8" Type="http://schemas.openxmlformats.org/officeDocument/2006/relationships/slide" Target="slide21.xml"/><Relationship Id="rId10" Type="http://schemas.openxmlformats.org/officeDocument/2006/relationships/slide" Target="slide22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image" Target="../media/image-9-5.png"/><Relationship Id="rId7" Type="http://schemas.openxmlformats.org/officeDocument/2006/relationships/image" Target="../media/image-9-6.png"/><Relationship Id="rId8" Type="http://schemas.openxmlformats.org/officeDocument/2006/relationships/image" Target="../media/image-9-7.png"/><Relationship Id="rId9" Type="http://schemas.openxmlformats.org/officeDocument/2006/relationships/image" Target="../media/image-9-8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image" Target="../media/image-11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7-1.png"/><Relationship Id="rId3" Type="http://schemas.openxmlformats.org/officeDocument/2006/relationships/image" Target="../media/image-17-2.png"/><Relationship Id="rId4" Type="http://schemas.openxmlformats.org/officeDocument/2006/relationships/image" Target="../media/image-17-3.png"/><Relationship Id="rId5" Type="http://schemas.openxmlformats.org/officeDocument/2006/relationships/image" Target="../media/image-17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9.xml"/><Relationship Id="rId2" Type="http://schemas.openxmlformats.org/officeDocument/2006/relationships/image" Target="../media/image-18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image" Target="../media/image-19-5.png"/><Relationship Id="rId7" Type="http://schemas.openxmlformats.org/officeDocument/2006/relationships/image" Target="../media/image-19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0-1.png"/><Relationship Id="rId3" Type="http://schemas.openxmlformats.org/officeDocument/2006/relationships/image" Target="../media/image-20-2.png"/><Relationship Id="rId4" Type="http://schemas.openxmlformats.org/officeDocument/2006/relationships/image" Target="../media/image-20-3.png"/><Relationship Id="rId5" Type="http://schemas.openxmlformats.org/officeDocument/2006/relationships/image" Target="../media/image-20-4.png"/><Relationship Id="rId6" Type="http://schemas.openxmlformats.org/officeDocument/2006/relationships/image" Target="../media/image-20-5.png"/><Relationship Id="rId7" Type="http://schemas.openxmlformats.org/officeDocument/2006/relationships/image" Target="../media/image-20-6.png"/><Relationship Id="rId8" Type="http://schemas.openxmlformats.org/officeDocument/2006/relationships/image" Target="../media/image-20-7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image" Target="../media/image-25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image" Target="../media/image-26-3.png"/><Relationship Id="rId5" Type="http://schemas.openxmlformats.org/officeDocument/2006/relationships/image" Target="../media/image-26-4.png"/><Relationship Id="rId6" Type="http://schemas.openxmlformats.org/officeDocument/2006/relationships/image" Target="../media/image-26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자격과정 트랙"/>
          <p:cNvSpPr/>
          <p:nvPr/>
        </p:nvSpPr>
        <p:spPr>
          <a:xfrm>
            <a:off x="548640" y="868680"/>
            <a:ext cx="20574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자격과정 트랙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AI콘텐츠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지도사 과정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카드뉴스·영상 제작을 이끕니다</a:t>
            </a:r>
            <a:endParaRPr lang="en-US" sz="1800" dirty="0"/>
          </a:p>
        </p:txBody>
      </p:sp>
      <p:sp>
        <p:nvSpPr>
          <p:cNvPr id="6" name="pill 자격과정 트랙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자격과정 트랙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소재로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카드뉴스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샘플로 먼저 만듭니다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숏폼 대본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장면·자막 구성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커리큘럼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제작 코칭안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콘텐츠 점검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콘텐츠 제작을 가르칠 때 걱정되는 점은?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내 작품이 없다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보여줄 샘플 부족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가르치는 법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어떻게 이끌지 막막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피드백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결과물을 어떻게 평가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최신 도구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도구가 계속 바뀜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만드는 사람에서, 이끄는 사람으로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내 콘텐츠만 만들고 끝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내 작품이 지도의 교재가 됨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가르칠 기준이 없음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4주 커리큘럼으로 정리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피드백이 감에 의존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체크리스트로 일관되게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지도 대상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지도 대상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도울지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코칭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코칭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커리큘럼 짜기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샘플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샘플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내 작품으로 시범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피드백 기준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피드백 기준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점검표 만들기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지도 활동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지도 활동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지도 시작하기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대상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소상공인·농업인·직장인 등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코칭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기획→제작→수정→공유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샘플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카드뉴스·숏폼 1세트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기준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정확·가독·표시 점검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활동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소모임·강의로 연결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무엇을 알릴지 정하는 것은 사람입니다. 지도사는 그 길을 안내합니다.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과정 개요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과정 개요 한눈에 (예시안)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verview 1"/>
          <p:cNvSpPr/>
          <p:nvPr/>
        </p:nvSpPr>
        <p:spPr>
          <a:xfrm>
            <a:off x="45720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536192"/>
            <a:ext cx="201168" cy="20116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1556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대상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96596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소상공인 · 농업인 · 직장인</a:t>
            </a:r>
            <a:endParaRPr lang="en-US" sz="1400" dirty="0"/>
          </a:p>
        </p:txBody>
      </p:sp>
      <p:sp>
        <p:nvSpPr>
          <p:cNvPr id="11" name="overview 2"/>
          <p:cNvSpPr/>
          <p:nvPr/>
        </p:nvSpPr>
        <p:spPr>
          <a:xfrm>
            <a:off x="466344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536192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32180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목표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17220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작품 샘플 + 4주 코칭안</a:t>
            </a:r>
            <a:endParaRPr lang="en-US" sz="1400" dirty="0"/>
          </a:p>
        </p:txBody>
      </p:sp>
      <p:sp>
        <p:nvSpPr>
          <p:cNvPr id="16" name="overview 3"/>
          <p:cNvSpPr/>
          <p:nvPr/>
        </p:nvSpPr>
        <p:spPr>
          <a:xfrm>
            <a:off x="45720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9436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340864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11556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기간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196596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· 주 1회</a:t>
            </a:r>
            <a:endParaRPr lang="en-US" sz="1400" dirty="0"/>
          </a:p>
        </p:txBody>
      </p:sp>
      <p:sp>
        <p:nvSpPr>
          <p:cNvPr id="21" name="overview 4"/>
          <p:cNvSpPr/>
          <p:nvPr/>
        </p:nvSpPr>
        <p:spPr>
          <a:xfrm>
            <a:off x="466344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80060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84" y="2340864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32180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시수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617220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회당 3시간 · 총 12시간</a:t>
            </a:r>
            <a:endParaRPr lang="en-US" sz="1400" dirty="0"/>
          </a:p>
        </p:txBody>
      </p:sp>
      <p:sp>
        <p:nvSpPr>
          <p:cNvPr id="26" name="overview 5"/>
          <p:cNvSpPr/>
          <p:nvPr/>
        </p:nvSpPr>
        <p:spPr>
          <a:xfrm>
            <a:off x="45720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436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3145536"/>
            <a:ext cx="201168" cy="201168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11556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방식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196596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이론 → 실습 → 발표</a:t>
            </a:r>
            <a:endParaRPr lang="en-US" sz="1400" dirty="0"/>
          </a:p>
        </p:txBody>
      </p:sp>
      <p:sp>
        <p:nvSpPr>
          <p:cNvPr id="31" name="overview 6"/>
          <p:cNvSpPr/>
          <p:nvPr/>
        </p:nvSpPr>
        <p:spPr>
          <a:xfrm>
            <a:off x="466344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480060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184" y="3145536"/>
            <a:ext cx="201168" cy="201168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532180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평가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617220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코칭안 제출 · 시연</a:t>
            </a:r>
            <a:endParaRPr lang="en-US" sz="1400" dirty="0"/>
          </a:p>
        </p:txBody>
      </p:sp>
      <p:sp>
        <p:nvSpPr>
          <p:cNvPr id="36" name="overview 7"/>
          <p:cNvSpPr/>
          <p:nvPr/>
        </p:nvSpPr>
        <p:spPr>
          <a:xfrm>
            <a:off x="45720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594360" y="3849624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3950208"/>
            <a:ext cx="201168" cy="201168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111556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수료 기준</a:t>
            </a:r>
            <a:endParaRPr lang="en-US" sz="1400" dirty="0"/>
          </a:p>
        </p:txBody>
      </p:sp>
      <p:sp>
        <p:nvSpPr>
          <p:cNvPr id="40" name="Text 31"/>
          <p:cNvSpPr txBox="1"/>
          <p:nvPr/>
        </p:nvSpPr>
        <p:spPr>
          <a:xfrm>
            <a:off x="196596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출석 · 과제 · 시연</a:t>
            </a:r>
            <a:endParaRPr lang="en-US" sz="1400" dirty="0"/>
          </a:p>
        </p:txBody>
      </p:sp>
      <p:sp>
        <p:nvSpPr>
          <p:cNvPr id="41" name="overview 8"/>
          <p:cNvSpPr/>
          <p:nvPr/>
        </p:nvSpPr>
        <p:spPr>
          <a:xfrm>
            <a:off x="466344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4800600" y="3849624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184" y="3950208"/>
            <a:ext cx="201168" cy="201168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532180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</a:t>
            </a:r>
            <a:endParaRPr lang="en-US" sz="1400" dirty="0"/>
          </a:p>
        </p:txBody>
      </p:sp>
      <p:sp>
        <p:nvSpPr>
          <p:cNvPr id="45" name="Text 35"/>
          <p:cNvSpPr txBox="1"/>
          <p:nvPr/>
        </p:nvSpPr>
        <p:spPr>
          <a:xfrm>
            <a:off x="617220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등록 절차 완료 후 안내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지도 대상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지도할 대상,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도울지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결과물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카드뉴스·숏폼·블로그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기간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4주·8주 등 과정 길이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지도 대상과 결과물을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수강생 작품·사진은 동의 없이 공개하지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콘텐츠 지도를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지도사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소재 찾기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질문으로 소재 발굴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지도사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구성 잡기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형식·분량 설계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 제작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AI와 함께 초안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지도사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수정 코칭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사실·표현 피드백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소재 발굴과 수정 코칭은 지도사가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"신제품을 소개해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"처음 보는 고객에게"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채널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"인스타 카드뉴스 5장"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"친근하고 짧게"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형식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"제목+본문+해시태그"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행동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"마지막에 문의 유도"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작품 읽기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수강생 카드뉴스, 지도사는 이렇게 읽습니다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anuscrip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수강생 카드뉴스 · 문구 (가상 예시)</a:t>
            </a:r>
            <a:endParaRPr lang="en-US" sz="1200" dirty="0"/>
          </a:p>
        </p:txBody>
      </p:sp>
      <p:sp>
        <p:nvSpPr>
          <p:cNvPr id="8" name="manuscript line 1"/>
          <p:cNvSpPr/>
          <p:nvPr/>
        </p:nvSpPr>
        <p:spPr>
          <a:xfrm>
            <a:off x="640080" y="1783080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1938528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49808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70432" y="1783080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우리 사과가 정말 맛있습니다.</a:t>
            </a:r>
            <a:endParaRPr lang="en-US" sz="1500" dirty="0"/>
          </a:p>
        </p:txBody>
      </p:sp>
      <p:sp>
        <p:nvSpPr>
          <p:cNvPr id="12" name="manuscript line 2"/>
          <p:cNvSpPr/>
          <p:nvPr/>
        </p:nvSpPr>
        <p:spPr>
          <a:xfrm>
            <a:off x="640080" y="2496312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49808" y="265176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9808" y="2651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70432" y="2496312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많은 관심 부탁드립니다.</a:t>
            </a:r>
            <a:endParaRPr lang="en-US" sz="1500" dirty="0"/>
          </a:p>
        </p:txBody>
      </p:sp>
      <p:sp>
        <p:nvSpPr>
          <p:cNvPr id="16" name="manuscript line 3"/>
          <p:cNvSpPr/>
          <p:nvPr/>
        </p:nvSpPr>
        <p:spPr>
          <a:xfrm>
            <a:off x="640080" y="3209544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49808" y="3364992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9808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70432" y="3209544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지금 주문하면 최고 할인!</a:t>
            </a:r>
            <a:endParaRPr lang="en-US" sz="1500" dirty="0"/>
          </a:p>
        </p:txBody>
      </p:sp>
      <p:sp>
        <p:nvSpPr>
          <p:cNvPr id="20" name="diagnosis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53912" y="137160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1539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12801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맛있다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구체 표현으로</a:t>
            </a:r>
            <a:endParaRPr lang="en-US" sz="1400" dirty="0"/>
          </a:p>
        </p:txBody>
      </p:sp>
      <p:sp>
        <p:nvSpPr>
          <p:cNvPr id="24" name="diagnosis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53912" y="1938528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153912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18470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관심 부탁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행동 하나로</a:t>
            </a:r>
            <a:endParaRPr lang="en-US" sz="1400" dirty="0"/>
          </a:p>
        </p:txBody>
      </p:sp>
      <p:sp>
        <p:nvSpPr>
          <p:cNvPr id="28" name="diagnosis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53912" y="2505456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153912" y="25054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241401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최고 할인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조건 확인</a:t>
            </a:r>
            <a:endParaRPr lang="en-US" sz="1400" dirty="0"/>
          </a:p>
        </p:txBody>
      </p:sp>
      <p:sp>
        <p:nvSpPr>
          <p:cNvPr id="32" name="coach ques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263640" y="309067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지도 질문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263640" y="340156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"이 카드를 보는 사람은 누구인가요?"</a:t>
            </a:r>
            <a:endParaRPr lang="en-US" sz="1500" dirty="0"/>
          </a:p>
        </p:txBody>
      </p:sp>
      <p:sp>
        <p:nvSpPr>
          <p:cNvPr id="35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6" name="Shape 3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고치는 사람이 아니라, 질문으로 이끄는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결과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피드백 후, 문구가 이렇게 달라집니다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card"/>
          <p:cNvSpPr/>
          <p:nvPr/>
        </p:nvSpPr>
        <p:spPr>
          <a:xfrm>
            <a:off x="457200" y="1280160"/>
            <a:ext cx="324612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pill BEFORE"/>
          <p:cNvSpPr/>
          <p:nvPr/>
        </p:nvSpPr>
        <p:spPr>
          <a:xfrm>
            <a:off x="640080" y="1417320"/>
            <a:ext cx="1005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41732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BEFORE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745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우리 사과가 정말 맛있습니다. 많은 관심 부탁드립니다.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4290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추상적 · 행동 안내 없음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840480" y="2377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4048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after card"/>
          <p:cNvSpPr/>
          <p:nvPr/>
        </p:nvSpPr>
        <p:spPr>
          <a:xfrm>
            <a:off x="4480560" y="1280160"/>
            <a:ext cx="4206240" cy="2788920"/>
          </a:xfrm>
          <a:prstGeom prst="roundRect">
            <a:avLst>
              <a:gd name="adj" fmla="val 557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AFTER"/>
          <p:cNvSpPr/>
          <p:nvPr/>
        </p:nvSpPr>
        <p:spPr>
          <a:xfrm>
            <a:off x="4663440" y="1417320"/>
            <a:ext cx="9144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63440" y="14173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AFTER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187452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아삭한 첫 입, 10월 햇사과 예약을 받습니다. 프로필 링크에서 주문하세요.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3429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장면 · 행동이 보임 (가격·기간은 확인)</a:t>
            </a:r>
            <a:endParaRPr lang="en-US" sz="1400" dirty="0"/>
          </a:p>
        </p:txBody>
      </p:sp>
      <p:sp>
        <p:nvSpPr>
          <p:cNvPr id="18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19" name="Shape 17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 돕고, 소재와 최종 문구는 수강생이 정합니다. (가상 예시)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"카드뉴스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누구에게 하는지 모름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장 수·말투가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써야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"신제품을 처음 보는 고객에게, 5장, 친근한 말투로"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대상에 맞는 문구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장별 구성이 갖춰짐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쓸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콘텐츠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카드뉴스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5장으로 소식 전하기</a:t>
            </a:r>
            <a:endParaRPr lang="en-US" sz="1400" dirty="0"/>
          </a:p>
        </p:txBody>
      </p:sp>
      <p:sp>
        <p:nvSpPr>
          <p:cNvPr id="11" name="pill 장별 문구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장별 문구</a:t>
            </a:r>
            <a:endParaRPr lang="en-US" sz="1200" dirty="0"/>
          </a:p>
        </p:txBody>
      </p:sp>
      <p:sp>
        <p:nvSpPr>
          <p:cNvPr id="13" name="pill 해시태그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해시태그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블로그 글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검색에 걸리는 글</a:t>
            </a:r>
            <a:endParaRPr lang="en-US" sz="1400" dirty="0"/>
          </a:p>
        </p:txBody>
      </p:sp>
      <p:sp>
        <p:nvSpPr>
          <p:cNvPr id="20" name="pill 제목·소제목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제목·소제목</a:t>
            </a:r>
            <a:endParaRPr lang="en-US" sz="1200" dirty="0"/>
          </a:p>
        </p:txBody>
      </p:sp>
      <p:sp>
        <p:nvSpPr>
          <p:cNvPr id="22" name="pill 본문 초안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본문 초안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숏폼 대본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영상 시나리오</a:t>
            </a:r>
            <a:endParaRPr lang="en-US" sz="1400" dirty="0"/>
          </a:p>
        </p:txBody>
      </p:sp>
      <p:sp>
        <p:nvSpPr>
          <p:cNvPr id="29" name="pill 장면 구성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장면 구성</a:t>
            </a:r>
            <a:endParaRPr lang="en-US" sz="1200" dirty="0"/>
          </a:p>
        </p:txBody>
      </p:sp>
      <p:sp>
        <p:nvSpPr>
          <p:cNvPr id="31" name="pill 자막 문구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자막 문구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연습용 상품으로 만들고, 내 상품으로 다시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4주 코칭안 만들기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대상에 맞는 4주 제작 코칭안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주차별 목표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1주 기획~4주 공유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기준 3가지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정확·가독·표시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줄씩 소개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AI콘텐츠 지도사 자격은 국가공인 자격이다?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그렇다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그렇지 않다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공인과 구분해 안내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민간자격은 등록 여부와 정확한 표시가 신뢰입니다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가격·날짜는 원본 대조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작품·음원 금지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초상권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얼굴은 동의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정확한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국가공인 오인 금지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등록 확인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민간자격 등록 여부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보관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코칭·피드백 기록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수료증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수료증은 이렇게 발급합니다 (가상 샘플)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ertificate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certificate border"/>
          <p:cNvSpPr/>
          <p:nvPr/>
        </p:nvSpPr>
        <p:spPr>
          <a:xfrm>
            <a:off x="594360" y="1417320"/>
            <a:ext cx="5120640" cy="2514600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5087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CERTIFICATE OF COMPLETION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7830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수료증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2860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AI콘텐츠 지도사 과정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67004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성명  홍길동 (가상)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29900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본 과정을 이수하였음을 증명합니다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4015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발급번호  AIDL-CT-0001 (예시)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393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발급일  20○○. ○○. ○○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인공지능디지털연구소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108960" y="36393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대표 최재향</a:t>
            </a:r>
            <a:endParaRPr lang="en-US" sz="1200" dirty="0"/>
          </a:p>
        </p:txBody>
      </p:sp>
      <p:pic>
        <p:nvPicPr>
          <p:cNvPr id="17" name="AIDL 로고" descr="/home/claude/assets/aidl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310128"/>
            <a:ext cx="594360" cy="594360"/>
          </a:xfrm>
          <a:prstGeom prst="rect">
            <a:avLst/>
          </a:prstGeom>
        </p:spPr>
      </p:pic>
      <p:sp>
        <p:nvSpPr>
          <p:cNvPr id="18" name="SAMPLE 표시"/>
          <p:cNvSpPr txBox="1"/>
          <p:nvPr/>
        </p:nvSpPr>
        <p:spPr>
          <a:xfrm rot="20400000">
            <a:off x="1280160" y="2011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2E8F0">
                    <a:alpha val="40000"/>
                  </a:srgbClr>
                </a:solidFill>
              </a:rPr>
              <a:t>SAMPLE</a:t>
            </a:r>
            <a:endParaRPr lang="en-US" sz="6000" dirty="0"/>
          </a:p>
        </p:txBody>
      </p:sp>
      <p:sp>
        <p:nvSpPr>
          <p:cNvPr id="19" name="item 1"/>
          <p:cNvSpPr/>
          <p:nvPr/>
        </p:nvSpPr>
        <p:spPr>
          <a:xfrm>
            <a:off x="6080760" y="1280160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72200" y="13487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435608"/>
            <a:ext cx="173736" cy="17373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629400" y="1280160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과정명 · 성명</a:t>
            </a:r>
            <a:endParaRPr lang="en-US" sz="1400" dirty="0"/>
          </a:p>
        </p:txBody>
      </p:sp>
      <p:sp>
        <p:nvSpPr>
          <p:cNvPr id="23" name="item 2"/>
          <p:cNvSpPr/>
          <p:nvPr/>
        </p:nvSpPr>
        <p:spPr>
          <a:xfrm>
            <a:off x="6080760" y="1856232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172200" y="1924812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011680"/>
            <a:ext cx="173736" cy="17373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629400" y="1856232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이수 시간</a:t>
            </a:r>
            <a:endParaRPr lang="en-US" sz="1400" dirty="0"/>
          </a:p>
        </p:txBody>
      </p:sp>
      <p:sp>
        <p:nvSpPr>
          <p:cNvPr id="27" name="item 3"/>
          <p:cNvSpPr/>
          <p:nvPr/>
        </p:nvSpPr>
        <p:spPr>
          <a:xfrm>
            <a:off x="6080760" y="2432304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172200" y="25008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068" y="2587752"/>
            <a:ext cx="173736" cy="173736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629400" y="2432304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발급번호</a:t>
            </a:r>
            <a:endParaRPr lang="en-US" sz="1400" dirty="0"/>
          </a:p>
        </p:txBody>
      </p:sp>
      <p:sp>
        <p:nvSpPr>
          <p:cNvPr id="31" name="item 4"/>
          <p:cNvSpPr/>
          <p:nvPr/>
        </p:nvSpPr>
        <p:spPr>
          <a:xfrm>
            <a:off x="6080760" y="3008376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6172200" y="307695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068" y="3163824"/>
            <a:ext cx="173736" cy="173736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629400" y="3008376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발급일</a:t>
            </a:r>
            <a:endParaRPr lang="en-US" sz="1400" dirty="0"/>
          </a:p>
        </p:txBody>
      </p:sp>
      <p:sp>
        <p:nvSpPr>
          <p:cNvPr id="35" name="item 5"/>
          <p:cNvSpPr/>
          <p:nvPr/>
        </p:nvSpPr>
        <p:spPr>
          <a:xfrm>
            <a:off x="6080760" y="3584448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172200" y="365302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68" y="3739896"/>
            <a:ext cx="173736" cy="173736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629400" y="3584448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발급기관</a:t>
            </a:r>
            <a:endParaRPr lang="en-US" sz="1400" dirty="0"/>
          </a:p>
        </p:txBody>
      </p:sp>
      <p:sp>
        <p:nvSpPr>
          <p:cNvPr id="3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40" name="Shape 32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주의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등록 전에는 '등록 민간자격'·'국가공인' 표시를 쓰지 않습니다.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피드백 기준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코칭안도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코칭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대상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[지도 대상]의 [결과물] 제작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1주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[주제·대상·채널] 확정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2주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[초안] [몇 개] 제작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3주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[수정] 피드백 [1회]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4주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[게시·공유] 마무리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코칭안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문서·폴더에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대상·기간·채널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 기수엔 [ ]만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운영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코칭안이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'강의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기수가 바뀌어도 [ ]만 바꾸면 운영할 수 있습니다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지도 활동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나의 작품에서 지도 활동까지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작품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콘텐츠 1세트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작은 모임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동료 1~3명 코칭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센터·기관 특강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자격과정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정식 지도사 양성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지도 기록과 후기를 차곡차곡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제작 경험을 지도에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수상 6건, 그 제작 경험을 지도에 담습니다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AWARDS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영화제 수상 6건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AI 영상 제작 경험을 과정에 담았습니다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COACHING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기획부터 공유까지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내 작품을 만들며 지도 방법까지 익힙니다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작품 샘플 (카드뉴스·숏폼)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4주 코칭안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민간자격 안내 원칙 (공인 오인 금지)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내가 지도하고 싶은 대상 1명을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내 작품 1세트 만들기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알리고 싶은 소식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4주 코칭안 다듬기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보완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첫 수강생 찾기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 코칭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만드는 사람이, 만드는 법을 이끄는 사람이 됩니다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AI콘텐츠 지도사 트랙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2026-10-27T13:09:31Z</dcterms:created>
  <dcterms:modified xsi:type="dcterms:W3CDTF">2026-10-27T13:09:31Z</dcterms:modified>
</cp:coreProperties>
</file>