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318b344f-252b-b164-956a-560ed1b2330f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c70bedc2-eb90-ec4e-2948-1f6889e8a747}">
          <p14:sldIdLst>
            <p14:sldId id="262"/>
          </p14:sldIdLst>
        </p14:section>
        <p14:section name="방법론" id="{7e3ad3b9-d673-33a5-8032-939540c3a366}">
          <p14:sldIdLst>
            <p14:sldId id="263"/>
          </p14:sldIdLst>
        </p14:section>
        <p14:section name="과정" id="{de75a775-160c-e26b-bf5f-8d877a2d4b3c}">
          <p14:sldIdLst>
            <p14:sldId id="264"/>
          </p14:sldIdLst>
        </p14:section>
        <p14:section name="STEP 01" id="{9559281c-f3c2-0d6a-b670-68c63addae1d}">
          <p14:sldIdLst>
            <p14:sldId id="265"/>
          </p14:sldIdLst>
        </p14:section>
        <p14:section name="STEP 02" id="{a8ddf15f-0dfa-d6e2-d418-5379f4f14aae}">
          <p14:sldIdLst>
            <p14:sldId id="266"/>
          </p14:sldIdLst>
        </p14:section>
        <p14:section name="AI 기본기" id="{29cca5ed-0cbb-cd75-4bc6-ab1811de4860}">
          <p14:sldIdLst>
            <p14:sldId id="267"/>
            <p14:sldId id="268"/>
            <p14:sldId id="269"/>
            <p14:sldId id="270"/>
          </p14:sldIdLst>
        </p14:section>
        <p14:section name="STEP 03" id="{ce325d75-d22d-22dc-2a53-775aac3b6197}">
          <p14:sldIdLst>
            <p14:sldId id="271"/>
            <p14:sldId id="272"/>
            <p14:sldId id="273"/>
            <p14:sldId id="274"/>
            <p14:sldId id="275"/>
          </p14:sldIdLst>
        </p14:section>
        <p14:section name="STEP 04" id="{1a2c0ccb-6a4b-9ce3-bb32-48531d5c591a}">
          <p14:sldIdLst>
            <p14:sldId id="276"/>
          </p14:sldIdLst>
        </p14:section>
        <p14:section name="STEP 05" id="{1cdbb5e4-1d8f-b440-13e0-406d0cd5b7ce}">
          <p14:sldIdLst>
            <p14:sldId id="277"/>
          </p14:sldIdLst>
        </p14:section>
        <p14:section name="사례" id="{e916c573-2b09-6625-7839-e9b84afeae69}">
          <p14:sldIdLst>
            <p14:sldId id="278"/>
            <p14:sldId id="279"/>
          </p14:sldIdLst>
        </p14:section>
        <p14:section name="마무리" id="{fd2b0f9b-60e4-def7-62a2-4a5c49ae6eeb}">
          <p14:sldIdLst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내 책 목차 · 꼭지 초안 · 지도 커리큘럼 · 피드백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'내 경험으로 누군가의 책쓰기를 돕는다면?'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개요표입니다. 시수·기간·평가는 예시안이며, 확정되면 숫자를 바꿔 넣어 주세요. 수강료는 상담 시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지도 대상과 장르를 한 줄로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가상의 수강생 원고입니다. 문장을 대신 고쳐 주지 말고, 세 가지 질문(어떤 장면? 독자에게 무엇? 근거는?)으로 수강생이 스스로 고치게 이끄는 방식을 보여 주세요.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같은 내용이 장면 중심 문장으로 바뀌는 과정을 보여 주세요. '두 배' 같은 수치는 기록으로 확인한 뒤에만 넣도록 안내합니다. 예시 문장은 가상입니다.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가상 샘플입니다. 실제 발급 시에는 과정명, 성명, 이수 시간, 발급번호, 발급일, 발급기관을 넣습니다. 민간자격 등록 전에는 등록·공인 표시를 쓰지 않도록 안내하세요. 법적 요건은 등록관리기관에 확인.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 기준 저서 11권+. 과정명·자격명은 개설 전 예시안이며 민간자격 등록 후 확정.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4" Type="http://schemas.openxmlformats.org/officeDocument/2006/relationships/slide" Target="slide11.xml"/><Relationship Id="rId6" Type="http://schemas.openxmlformats.org/officeDocument/2006/relationships/slide" Target="slide16.xml"/><Relationship Id="rId8" Type="http://schemas.openxmlformats.org/officeDocument/2006/relationships/slide" Target="slide21.xml"/><Relationship Id="rId10" Type="http://schemas.openxmlformats.org/officeDocument/2006/relationships/slide" Target="slide22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image" Target="../media/image-9-5.png"/><Relationship Id="rId7" Type="http://schemas.openxmlformats.org/officeDocument/2006/relationships/image" Target="../media/image-9-6.png"/><Relationship Id="rId8" Type="http://schemas.openxmlformats.org/officeDocument/2006/relationships/image" Target="../media/image-9-7.png"/><Relationship Id="rId9" Type="http://schemas.openxmlformats.org/officeDocument/2006/relationships/image" Target="../media/image-9-8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1-1.pn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image" Target="../media/image-11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7-1.png"/><Relationship Id="rId3" Type="http://schemas.openxmlformats.org/officeDocument/2006/relationships/image" Target="../media/image-17-2.png"/><Relationship Id="rId4" Type="http://schemas.openxmlformats.org/officeDocument/2006/relationships/image" Target="../media/image-17-3.png"/><Relationship Id="rId5" Type="http://schemas.openxmlformats.org/officeDocument/2006/relationships/image" Target="../media/image-17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9.xml"/><Relationship Id="rId2" Type="http://schemas.openxmlformats.org/officeDocument/2006/relationships/image" Target="../media/image-18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image" Target="../media/image-19-5.png"/><Relationship Id="rId7" Type="http://schemas.openxmlformats.org/officeDocument/2006/relationships/image" Target="../media/image-19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0-1.png"/><Relationship Id="rId3" Type="http://schemas.openxmlformats.org/officeDocument/2006/relationships/image" Target="../media/image-20-2.png"/><Relationship Id="rId4" Type="http://schemas.openxmlformats.org/officeDocument/2006/relationships/image" Target="../media/image-20-3.png"/><Relationship Id="rId5" Type="http://schemas.openxmlformats.org/officeDocument/2006/relationships/image" Target="../media/image-20-4.png"/><Relationship Id="rId6" Type="http://schemas.openxmlformats.org/officeDocument/2006/relationships/image" Target="../media/image-20-5.png"/><Relationship Id="rId7" Type="http://schemas.openxmlformats.org/officeDocument/2006/relationships/image" Target="../media/image-20-6.png"/><Relationship Id="rId8" Type="http://schemas.openxmlformats.org/officeDocument/2006/relationships/image" Target="../media/image-20-7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image" Target="../media/image-25-3.png"/><Relationship Id="rId5" Type="http://schemas.openxmlformats.org/officeDocument/2006/relationships/image" Target="../media/image-25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6-1.png"/><Relationship Id="rId3" Type="http://schemas.openxmlformats.org/officeDocument/2006/relationships/image" Target="../media/image-26-2.png"/><Relationship Id="rId4" Type="http://schemas.openxmlformats.org/officeDocument/2006/relationships/image" Target="../media/image-26-3.png"/><Relationship Id="rId5" Type="http://schemas.openxmlformats.org/officeDocument/2006/relationships/image" Target="../media/image-26-4.png"/><Relationship Id="rId6" Type="http://schemas.openxmlformats.org/officeDocument/2006/relationships/image" Target="../media/image-26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자격과정 · 책쓰기 지도사"/>
          <p:cNvSpPr/>
          <p:nvPr/>
        </p:nvSpPr>
        <p:spPr>
          <a:xfrm>
            <a:off x="548640" y="868680"/>
            <a:ext cx="28575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8575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자격과정 · 책쓰기 지도사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책쓰기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지도사 과정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내 책을 쓰고, 남의 책쓰기를 이끕니다</a:t>
            </a:r>
            <a:endParaRPr lang="en-US" sz="1800" dirty="0"/>
          </a:p>
        </p:txBody>
      </p:sp>
      <p:sp>
        <p:nvSpPr>
          <p:cNvPr id="6" name="pill 자격과정 트랙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자격과정 트랙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이야기로 직접 써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책 목차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먼저 내가 써 봅니다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꼭지 초안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지도의 기준이 되는 샘플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커리큘럼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책쓰기 코칭안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원고 점검 기준표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책쓰기를 가르칠 때 가장 걱정되는 점은?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내 책이 없다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보여줄 결과물 부족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가르치는 법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어떻게 이끌지 막막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피드백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원고를 어떻게 평가할지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출간 안내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출간 절차를 모름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쓰는 사람에서, 이끄는 사람으로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내 책을 쓰고 끝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내 책이 지도의 교재가 됨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가르칠 기준이 없음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4주 커리큘럼으로 정리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피드백이 감에 의존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체크리스트로 일관되게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지도 대상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지도 대상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누구의 책쓰기를 도울지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코칭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코칭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커리큘럼 짜기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샘플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샘플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내 책으로 시범 보이기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피드백 기준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피드백 기준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원고 점검표 만들기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지도 활동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지도 활동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첫 지도 시작하기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대상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초보 저자·전문가·농업인 등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코칭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목차→초고→퇴고→출간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샘플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목차·꼭지 초안 완성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기준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사실·문체·독자 관점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활동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소모임·강의로 연결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저자의 경험과 관점이 책의 중심입니다. 지도사는 그 길을 안내합니다.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과정 개요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과정 개요 한눈에 (예시안)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verview 1"/>
          <p:cNvSpPr/>
          <p:nvPr/>
        </p:nvSpPr>
        <p:spPr>
          <a:xfrm>
            <a:off x="45720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536192"/>
            <a:ext cx="201168" cy="20116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1556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대상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96596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저자 · 강사 · 농업인</a:t>
            </a:r>
            <a:endParaRPr lang="en-US" sz="1400" dirty="0"/>
          </a:p>
        </p:txBody>
      </p:sp>
      <p:sp>
        <p:nvSpPr>
          <p:cNvPr id="11" name="overview 2"/>
          <p:cNvSpPr/>
          <p:nvPr/>
        </p:nvSpPr>
        <p:spPr>
          <a:xfrm>
            <a:off x="466344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0060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536192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32180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목표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17220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책 샘플 + 4주 코칭안 완성</a:t>
            </a:r>
            <a:endParaRPr lang="en-US" sz="1400" dirty="0"/>
          </a:p>
        </p:txBody>
      </p:sp>
      <p:sp>
        <p:nvSpPr>
          <p:cNvPr id="16" name="overview 3"/>
          <p:cNvSpPr/>
          <p:nvPr/>
        </p:nvSpPr>
        <p:spPr>
          <a:xfrm>
            <a:off x="45720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9436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340864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11556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기간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196596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· 주 1회</a:t>
            </a:r>
            <a:endParaRPr lang="en-US" sz="1400" dirty="0"/>
          </a:p>
        </p:txBody>
      </p:sp>
      <p:sp>
        <p:nvSpPr>
          <p:cNvPr id="21" name="overview 4"/>
          <p:cNvSpPr/>
          <p:nvPr/>
        </p:nvSpPr>
        <p:spPr>
          <a:xfrm>
            <a:off x="466344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480060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184" y="2340864"/>
            <a:ext cx="201168" cy="20116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32180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시수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617220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회당 3시간 · 총 12시간</a:t>
            </a:r>
            <a:endParaRPr lang="en-US" sz="1400" dirty="0"/>
          </a:p>
        </p:txBody>
      </p:sp>
      <p:sp>
        <p:nvSpPr>
          <p:cNvPr id="26" name="overview 5"/>
          <p:cNvSpPr/>
          <p:nvPr/>
        </p:nvSpPr>
        <p:spPr>
          <a:xfrm>
            <a:off x="45720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9436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3145536"/>
            <a:ext cx="201168" cy="201168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111556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방식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196596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이론 → 실습 → 발표</a:t>
            </a:r>
            <a:endParaRPr lang="en-US" sz="1400" dirty="0"/>
          </a:p>
        </p:txBody>
      </p:sp>
      <p:sp>
        <p:nvSpPr>
          <p:cNvPr id="31" name="overview 6"/>
          <p:cNvSpPr/>
          <p:nvPr/>
        </p:nvSpPr>
        <p:spPr>
          <a:xfrm>
            <a:off x="466344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480060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184" y="3145536"/>
            <a:ext cx="201168" cy="201168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532180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평가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617220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코칭안 제출 · 시연</a:t>
            </a:r>
            <a:endParaRPr lang="en-US" sz="1400" dirty="0"/>
          </a:p>
        </p:txBody>
      </p:sp>
      <p:sp>
        <p:nvSpPr>
          <p:cNvPr id="36" name="overview 7"/>
          <p:cNvSpPr/>
          <p:nvPr/>
        </p:nvSpPr>
        <p:spPr>
          <a:xfrm>
            <a:off x="45720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594360" y="3849624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3950208"/>
            <a:ext cx="201168" cy="201168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111556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수료 기준</a:t>
            </a:r>
            <a:endParaRPr lang="en-US" sz="1400" dirty="0"/>
          </a:p>
        </p:txBody>
      </p:sp>
      <p:sp>
        <p:nvSpPr>
          <p:cNvPr id="40" name="Text 31"/>
          <p:cNvSpPr txBox="1"/>
          <p:nvPr/>
        </p:nvSpPr>
        <p:spPr>
          <a:xfrm>
            <a:off x="196596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출석 · 과제 · 시연</a:t>
            </a:r>
            <a:endParaRPr lang="en-US" sz="1400" dirty="0"/>
          </a:p>
        </p:txBody>
      </p:sp>
      <p:sp>
        <p:nvSpPr>
          <p:cNvPr id="41" name="overview 8"/>
          <p:cNvSpPr/>
          <p:nvPr/>
        </p:nvSpPr>
        <p:spPr>
          <a:xfrm>
            <a:off x="466344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4800600" y="3849624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184" y="3950208"/>
            <a:ext cx="201168" cy="201168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532180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</a:t>
            </a:r>
            <a:endParaRPr lang="en-US" sz="1400" dirty="0"/>
          </a:p>
        </p:txBody>
      </p:sp>
      <p:sp>
        <p:nvSpPr>
          <p:cNvPr id="45" name="Text 35"/>
          <p:cNvSpPr txBox="1"/>
          <p:nvPr/>
        </p:nvSpPr>
        <p:spPr>
          <a:xfrm>
            <a:off x="617220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등록 절차 완료 후 안내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지도 대상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지도할 대상,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누구의 책을 도울지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장르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에세이·전문서·전자책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기간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4주·8주 등 과정 길이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지도 대상과 장르를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수강생 원고·사연은 동의 없이 공개하지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책쓰기 지도를 4조각으로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지도사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경험 찾기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질문으로 이야기 끌어내기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지도사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구조 잡기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목차·꼭지 설계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 쓰기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AI와 함께 초고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지도사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퇴고 코칭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사실·문체 피드백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AI가, 경험을 끌어내고 퇴고를 이끄는 일은 지도사가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"목차를 설계해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"귀농 경험 에세이"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"출판 편집자처럼"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"이런 구성처럼"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"장·꼭지 구조로"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"담백하고 따뜻하게"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원고 읽기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수강생 원고, 지도사는 이렇게 읽습니다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anuscrip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수강생 원고 · 1꼭지 (가상 예시)</a:t>
            </a:r>
            <a:endParaRPr lang="en-US" sz="1200" dirty="0"/>
          </a:p>
        </p:txBody>
      </p:sp>
      <p:sp>
        <p:nvSpPr>
          <p:cNvPr id="8" name="manuscript line 1"/>
          <p:cNvSpPr/>
          <p:nvPr/>
        </p:nvSpPr>
        <p:spPr>
          <a:xfrm>
            <a:off x="640080" y="1783080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1938528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49808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70432" y="1783080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저는 농사를 시작한 뒤 많은 것을 배웠습니다.</a:t>
            </a:r>
            <a:endParaRPr lang="en-US" sz="1500" dirty="0"/>
          </a:p>
        </p:txBody>
      </p:sp>
      <p:sp>
        <p:nvSpPr>
          <p:cNvPr id="12" name="manuscript line 2"/>
          <p:cNvSpPr/>
          <p:nvPr/>
        </p:nvSpPr>
        <p:spPr>
          <a:xfrm>
            <a:off x="640080" y="2496312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49808" y="265176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9808" y="2651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70432" y="2496312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매일 힘들었지만 보람이 있었습니다.</a:t>
            </a:r>
            <a:endParaRPr lang="en-US" sz="1500" dirty="0"/>
          </a:p>
        </p:txBody>
      </p:sp>
      <p:sp>
        <p:nvSpPr>
          <p:cNvPr id="16" name="manuscript line 3"/>
          <p:cNvSpPr/>
          <p:nvPr/>
        </p:nvSpPr>
        <p:spPr>
          <a:xfrm>
            <a:off x="640080" y="3209544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49808" y="3364992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49808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70432" y="3209544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수확량은 작년보다 두 배 늘었습니다.</a:t>
            </a:r>
            <a:endParaRPr lang="en-US" sz="1500" dirty="0"/>
          </a:p>
        </p:txBody>
      </p:sp>
      <p:sp>
        <p:nvSpPr>
          <p:cNvPr id="20" name="diagnosis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53912" y="137160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1539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12801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많은 것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구체적인 장면으로</a:t>
            </a:r>
            <a:endParaRPr lang="en-US" sz="1400" dirty="0"/>
          </a:p>
        </p:txBody>
      </p:sp>
      <p:sp>
        <p:nvSpPr>
          <p:cNvPr id="24" name="diagnosis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53912" y="1938528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153912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184708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보람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독자가 얻는 것으로</a:t>
            </a:r>
            <a:endParaRPr lang="en-US" sz="1400" dirty="0"/>
          </a:p>
        </p:txBody>
      </p:sp>
      <p:sp>
        <p:nvSpPr>
          <p:cNvPr id="28" name="diagnosis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53912" y="2505456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153912" y="25054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241401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두 배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근거·기록 확인</a:t>
            </a:r>
            <a:endParaRPr lang="en-US" sz="1400" dirty="0"/>
          </a:p>
        </p:txBody>
      </p:sp>
      <p:sp>
        <p:nvSpPr>
          <p:cNvPr id="32" name="coach ques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263640" y="309067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지도 질문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263640" y="340156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"그날 무슨 일이 있었나요?"</a:t>
            </a:r>
            <a:endParaRPr lang="en-US" sz="1500" dirty="0"/>
          </a:p>
        </p:txBody>
      </p:sp>
      <p:sp>
        <p:nvSpPr>
          <p:cNvPr id="35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6" name="Shape 3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고치는 사람이 아니라, 질문으로 이끄는 사람입니다.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결과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피드백 후, 문장이 이렇게 달라집니다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card"/>
          <p:cNvSpPr/>
          <p:nvPr/>
        </p:nvSpPr>
        <p:spPr>
          <a:xfrm>
            <a:off x="457200" y="1280160"/>
            <a:ext cx="324612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pill BEFORE"/>
          <p:cNvSpPr/>
          <p:nvPr/>
        </p:nvSpPr>
        <p:spPr>
          <a:xfrm>
            <a:off x="640080" y="1417320"/>
            <a:ext cx="1005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41732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BEFORE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87452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저는 농사를 시작한 뒤 많은 것을 배웠습니다. 매일 힘들었지만 보람이 있었습니다.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4290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추상적 · 독자 이득이 없음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840480" y="2377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40480" y="2377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after card"/>
          <p:cNvSpPr/>
          <p:nvPr/>
        </p:nvSpPr>
        <p:spPr>
          <a:xfrm>
            <a:off x="4480560" y="1280160"/>
            <a:ext cx="4206240" cy="2788920"/>
          </a:xfrm>
          <a:prstGeom prst="roundRect">
            <a:avLst>
              <a:gd name="adj" fmla="val 557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AFTER"/>
          <p:cNvSpPr/>
          <p:nvPr/>
        </p:nvSpPr>
        <p:spPr>
          <a:xfrm>
            <a:off x="4663440" y="1417320"/>
            <a:ext cx="9144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63440" y="14173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AFTER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187452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새벽 다섯 시, 첫 수확 상자를 들고 한참 서 있었다. 작년 이맘때, 이 밭은 비어 있었다.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34290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장면 · 변화가 보임 (수치는 기록 확인 후)</a:t>
            </a:r>
            <a:endParaRPr lang="en-US" sz="1400" dirty="0"/>
          </a:p>
        </p:txBody>
      </p:sp>
      <p:sp>
        <p:nvSpPr>
          <p:cNvPr id="18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19" name="Shape 17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 돕고, 경험과 최종 문장은 수강생이 씁니다. (가상 예시)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"책 목차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누구의 책인지 모름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흔한 목차가 나옴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고쳐야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"귀농 경험 에세이, 5개 장, 장마다 이야기와 교훈 포함"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내 경험이 담긴 구조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장별 흐름이 갖춰짐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다듬을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결과물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책 목차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장·꼭지 구조</a:t>
            </a:r>
            <a:endParaRPr lang="en-US" sz="1400" dirty="0"/>
          </a:p>
        </p:txBody>
      </p:sp>
      <p:sp>
        <p:nvSpPr>
          <p:cNvPr id="11" name="pill 장별 흐름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장별 흐름</a:t>
            </a:r>
            <a:endParaRPr lang="en-US" sz="1200" dirty="0"/>
          </a:p>
        </p:txBody>
      </p:sp>
      <p:sp>
        <p:nvSpPr>
          <p:cNvPr id="13" name="pill 독자 관점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독자 관점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꼭지 초안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꼭지 분량</a:t>
            </a:r>
            <a:endParaRPr lang="en-US" sz="1400" dirty="0"/>
          </a:p>
        </p:txBody>
      </p:sp>
      <p:sp>
        <p:nvSpPr>
          <p:cNvPr id="20" name="pill 내 경험 반영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내 경험 반영</a:t>
            </a:r>
            <a:endParaRPr lang="en-US" sz="1200" dirty="0"/>
          </a:p>
        </p:txBody>
      </p:sp>
      <p:sp>
        <p:nvSpPr>
          <p:cNvPr id="22" name="pill 문체 통일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문체 통일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출간 로드맵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출간까지의 단계</a:t>
            </a:r>
            <a:endParaRPr lang="en-US" sz="1400" dirty="0"/>
          </a:p>
        </p:txBody>
      </p:sp>
      <p:sp>
        <p:nvSpPr>
          <p:cNvPr id="29" name="pill 단계별 할 일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단계별 할 일</a:t>
            </a:r>
            <a:endParaRPr lang="en-US" sz="1200" dirty="0"/>
          </a:p>
        </p:txBody>
      </p:sp>
      <p:sp>
        <p:nvSpPr>
          <p:cNvPr id="31" name="pill 일정 정리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일정 정리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가상의 주제로 연습하고, 내 책으로 이어 갑니다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4주 코칭안 만들기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대상에 맞는 4주 책쓰기 코칭안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주차별 목표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1주 목차~4주 퇴고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기준 3가지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사실·문체·독자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코칭안을 한 줄씩 소개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책쓰기 지도사 자격은 국가공인 자격이다?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그렇다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그렇지 않다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공인과 구분해 안내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민간자격은 등록 여부와 정확한 표시가 신뢰입니다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인용·수치는 원문 대조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글 그대로 쓰지 않기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원고 보호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 원고·사연 동의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정확한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국가공인 오인 금지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등록 확인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민간자격 등록 여부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 보관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코칭·피드백 기록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수료증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수료증은 이렇게 발급합니다 (가상 샘플)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ertificate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certificate border"/>
          <p:cNvSpPr/>
          <p:nvPr/>
        </p:nvSpPr>
        <p:spPr>
          <a:xfrm>
            <a:off x="594360" y="1417320"/>
            <a:ext cx="5120640" cy="2514600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5087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CERTIFICATE OF COMPLETION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7830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수료증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28600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책쓰기 지도사 과정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267004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성명  홍길동 (가상)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299008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본 과정을 이수하였음을 증명합니다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40156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발급번호  AIDL-BK-0001 (예시)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393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발급일  20○○. ○○. ○○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3401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인공지능디지털연구소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108960" y="36393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대표 최재향</a:t>
            </a:r>
            <a:endParaRPr lang="en-US" sz="1200" dirty="0"/>
          </a:p>
        </p:txBody>
      </p:sp>
      <p:pic>
        <p:nvPicPr>
          <p:cNvPr id="17" name="AIDL 로고" descr="/home/claude/assets/aidl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310128"/>
            <a:ext cx="594360" cy="594360"/>
          </a:xfrm>
          <a:prstGeom prst="rect">
            <a:avLst/>
          </a:prstGeom>
        </p:spPr>
      </p:pic>
      <p:sp>
        <p:nvSpPr>
          <p:cNvPr id="18" name="SAMPLE 표시"/>
          <p:cNvSpPr txBox="1"/>
          <p:nvPr/>
        </p:nvSpPr>
        <p:spPr>
          <a:xfrm rot="20400000">
            <a:off x="1280160" y="20116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E2E8F0">
                    <a:alpha val="40000"/>
                  </a:srgbClr>
                </a:solidFill>
              </a:rPr>
              <a:t>SAMPLE</a:t>
            </a:r>
            <a:endParaRPr lang="en-US" sz="6000" dirty="0"/>
          </a:p>
        </p:txBody>
      </p:sp>
      <p:sp>
        <p:nvSpPr>
          <p:cNvPr id="19" name="item 1"/>
          <p:cNvSpPr/>
          <p:nvPr/>
        </p:nvSpPr>
        <p:spPr>
          <a:xfrm>
            <a:off x="6080760" y="1280160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172200" y="13487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435608"/>
            <a:ext cx="173736" cy="173736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629400" y="1280160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과정명 · 성명</a:t>
            </a:r>
            <a:endParaRPr lang="en-US" sz="1400" dirty="0"/>
          </a:p>
        </p:txBody>
      </p:sp>
      <p:sp>
        <p:nvSpPr>
          <p:cNvPr id="23" name="item 2"/>
          <p:cNvSpPr/>
          <p:nvPr/>
        </p:nvSpPr>
        <p:spPr>
          <a:xfrm>
            <a:off x="6080760" y="1856232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172200" y="1924812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011680"/>
            <a:ext cx="173736" cy="17373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629400" y="1856232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이수 시간</a:t>
            </a:r>
            <a:endParaRPr lang="en-US" sz="1400" dirty="0"/>
          </a:p>
        </p:txBody>
      </p:sp>
      <p:sp>
        <p:nvSpPr>
          <p:cNvPr id="27" name="item 3"/>
          <p:cNvSpPr/>
          <p:nvPr/>
        </p:nvSpPr>
        <p:spPr>
          <a:xfrm>
            <a:off x="6080760" y="2432304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6172200" y="25008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068" y="2587752"/>
            <a:ext cx="173736" cy="173736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6629400" y="2432304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발급번호</a:t>
            </a:r>
            <a:endParaRPr lang="en-US" sz="1400" dirty="0"/>
          </a:p>
        </p:txBody>
      </p:sp>
      <p:sp>
        <p:nvSpPr>
          <p:cNvPr id="31" name="item 4"/>
          <p:cNvSpPr/>
          <p:nvPr/>
        </p:nvSpPr>
        <p:spPr>
          <a:xfrm>
            <a:off x="6080760" y="3008376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6172200" y="307695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068" y="3163824"/>
            <a:ext cx="173736" cy="173736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629400" y="3008376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발급일</a:t>
            </a:r>
            <a:endParaRPr lang="en-US" sz="1400" dirty="0"/>
          </a:p>
        </p:txBody>
      </p:sp>
      <p:sp>
        <p:nvSpPr>
          <p:cNvPr id="35" name="item 5"/>
          <p:cNvSpPr/>
          <p:nvPr/>
        </p:nvSpPr>
        <p:spPr>
          <a:xfrm>
            <a:off x="6080760" y="3584448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172200" y="365302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068" y="3739896"/>
            <a:ext cx="173736" cy="173736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629400" y="3584448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발급기관</a:t>
            </a:r>
            <a:endParaRPr lang="en-US" sz="1400" dirty="0"/>
          </a:p>
        </p:txBody>
      </p:sp>
      <p:sp>
        <p:nvSpPr>
          <p:cNvPr id="3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40" name="Shape 32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주의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등록 전에는 '등록 민간자격'·'국가공인' 표시를 쓰지 않습니다.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피드백 기준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코칭안도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코칭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대상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[지도 대상]의 [장르] 책쓰기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1주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[주제·독자·목차] 확정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2주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[꼭지 초안] [몇 개] 완성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3주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[퇴고] 피드백 [1회]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4주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[출간 로드맵] 정리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코칭안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문서·폴더에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대상·기간·장르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 기수엔 [ ]만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운영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코칭안이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'강의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기수가 바뀌어도 [ ]만 바꾸면 운영할 수 있습니다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지도 활동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나의 책에서 지도 활동까지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책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목차·초안 1개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작은 모임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동료 1~3명 코칭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센터·기관 특강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자격과정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정식 지도사 양성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지도 기록과 후기를 차곡차곡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저자 경험을 지도에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저서 11권 이상, 그 경험을 지도에 담습니다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duo 1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6687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AUTHOR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저서 11권 이상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AI 활용 노하우를 책으로 펴낸 경험을 과정에 담았습니다</a:t>
            </a:r>
            <a:endParaRPr lang="en-US" sz="1500" dirty="0"/>
          </a:p>
        </p:txBody>
      </p:sp>
      <p:sp>
        <p:nvSpPr>
          <p:cNvPr id="12" name="duo 2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1508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80" y="166878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76072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COACHING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목차부터 출간까지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내 책을 쓰며 지도 방법까지 익히는 과정입니다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책 목차·초안 (샘플)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4주 코칭안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민간자격 안내 원칙 (공인 오인 금지)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내가 지도하고 싶은 대상 1명을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내 책 주제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잘 아는 이야기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4주 코칭안 다듬기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보완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첫 수강생 찾기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1명 코칭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책을 쓰는 사람이, 책쓰기를 이끄는 사람이 됩니다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책쓰기 지도사 트랙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2026-10-27T13:04:10Z</dcterms:created>
  <dcterms:modified xsi:type="dcterms:W3CDTF">2026-10-27T13:04:10Z</dcterms:modified>
</cp:coreProperties>
</file>