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148e4c2c-74b8-eb19-3731-775ab5a9ccd6}">
          <p14:sldIdLst>
            <p14:sldId id="256"/>
            <p14:sldId id="257"/>
            <p14:sldId id="258"/>
            <p14:sldId id="259"/>
            <p14:sldId id="260"/>
          </p14:sldIdLst>
        </p14:section>
        <p14:section name="과정" id="{00cec2f7-0b37-0f28-d972-5b670ac555bc}">
          <p14:sldIdLst>
            <p14:sldId id="261"/>
          </p14:sldIdLst>
        </p14:section>
        <p14:section name="목차" id="{e2b39f30-5cae-190f-fef5-82f3f17c90dc}">
          <p14:sldIdLst>
            <p14:sldId id="262"/>
          </p14:sldIdLst>
        </p14:section>
        <p14:section name="방법론" id="{69ee2b57-70f0-9e8b-f931-e6f3c867e206}">
          <p14:sldIdLst>
            <p14:sldId id="263"/>
          </p14:sldIdLst>
        </p14:section>
        <p14:section name="STEP 01" id="{05d064a6-2ea8-4906-756a-693c9936d66c}">
          <p14:sldIdLst>
            <p14:sldId id="264"/>
          </p14:sldIdLst>
        </p14:section>
        <p14:section name="STEP 02" id="{a753a59f-b896-7a1b-f08b-5df271ed2e51}">
          <p14:sldIdLst>
            <p14:sldId id="265"/>
          </p14:sldIdLst>
        </p14:section>
        <p14:section name="AI 기본기" id="{8c86fe6e-b02c-a351-3497-f7aaf0c7edae}">
          <p14:sldIdLst>
            <p14:sldId id="266"/>
            <p14:sldId id="267"/>
          </p14:sldIdLst>
        </p14:section>
        <p14:section name="STEP 03" id="{aeca61d3-591d-f79d-4823-94d7dc0a8e8e}">
          <p14:sldIdLst>
            <p14:sldId id="268"/>
            <p14:sldId id="269"/>
            <p14:sldId id="270"/>
          </p14:sldIdLst>
        </p14:section>
        <p14:section name="STEP 04" id="{d5eba4a2-991d-18cc-65fe-b9d445b6b465}">
          <p14:sldIdLst>
            <p14:sldId id="271"/>
            <p14:sldId id="272"/>
            <p14:sldId id="273"/>
          </p14:sldIdLst>
        </p14:section>
        <p14:section name="STEP 05" id="{5955d027-b92b-948a-c45b-58ef63c28fc8}">
          <p14:sldIdLst>
            <p14:sldId id="274"/>
            <p14:sldId id="275"/>
            <p14:sldId id="276"/>
          </p14:sldIdLst>
        </p14:section>
        <p14:section name="사례" id="{c9566315-5b7b-75bc-7043-437593531a1d}">
          <p14:sldIdLst>
            <p14:sldId id="277"/>
          </p14:sldIdLst>
        </p14:section>
        <p14:section name="마무리" id="{8ba26402-a0c7-610f-64eb-25483f5ffe57}">
          <p14:sldIdLst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오늘은 AI를 '배우는 데서 끝내지 않고', 증명하고 활동으로 연결하는 길을 소개합니다. (과정명·자격명은 개설 전 예시안입니다.)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현장에서 검증한 방법만 가르친다는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자격과정의 의미는 '증명 → 활동 → 성장'. 자격증 자체가 목적이 아니라 활동으로 이어지는 것이 핵심임을 강조.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결과에 따라 강조점을 조정(A→자격·인증 설명, B→활동 영역, C→커뮤니티, D→강의안 실습).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개설 예정 트랙 소개. 이름과 범위는 확정 전 예시안이므로 '확정되면 안내' 문구를 말로도 전달. 관심 트랙을 손으로 표시하게 해 수요 파악.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를 자격과정에 맞게 풀었습니다.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트랙 1개와 대상을 한 줄로 쓰고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이해 → 설계 → 실습 → 검증. 가르치는 사람이 되려면 설계와 검증 능력이 핵심.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트랙과 관계없이 공통으로 다루는 기본기. '지시문 6요소'는 AIDL 방법론 그대로입니다. (공통 과정 구성은 예시안)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트랙별 특화 모듈 예시. 확정 전 구성이므로 수강생 의견을 받아 조정할 수 있음을 안내.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신청→교육→과제·시연→이수·발급의 큰 흐름. 구체 기준(시수·평가 점수 등)은 과정별 운영 규정으로 안내하세요.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[30분 실습] 타이머를 띄우세요. 막힌 분께는 '대상·시간·목표' 3가지만 넣게 안내. 마지막 5분은 2인 1조 시연과 피드백.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평가 항목 예시(참여·과제·시연). 실제 기준과 합격 요건은 확정 후 규정에 맞춰 수정하세요.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핵심은 '등록≠공인'과 '정확한 표시'. 등록 신청 시에는 관리·운영 규정, 재산목록 등 서류가 필요합니다(자격기본법 시행규칙 제2조). 개설·발급 전 등록관리기관과 관계 법령을 반드시 확인하세요. 법률 자문이 아닌 일반 안내입니다.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정답은 X. 민간자격은 민간이 만들어 운영하는 자격이며, 국가공인과는 별개입니다.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자격 운영의 6원칙(운영 원칙 제안). 시장에서 허위·과장 광고와 부실 자격이 문제로 지적되어 온 만큼, 정확한 안내가 곧 신뢰입니다.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강의안을 [대괄호] 템플릿으로 바꾸기. 완성한 틀은 강의마다 재사용.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활동 확장의 핵심은 '시연 기록과 후기 남기기'. 수익은 개인의 활동량과 대상에 따라 달라지므로 구체 금액을 약속하지 않습니다.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AIDL이 실제로 강의해 온 현장(공공기관·기업·학교·농업기술센터)을 예시로 활동 영역 소개. 수익·취업 보장 표현은 하지 마세요.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'가르치고 싶은 주제 1개'를 적게 하기.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관심 트랙 1개 → QR로 자격과정 상담 신청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Relationship Id="rId6" Type="http://schemas.openxmlformats.org/officeDocument/2006/relationships/image" Target="../media/image-6-5.png"/><Relationship Id="rId7" Type="http://schemas.openxmlformats.org/officeDocument/2006/relationships/image" Target="../media/image-6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4" Type="http://schemas.openxmlformats.org/officeDocument/2006/relationships/slide" Target="slide10.xml"/><Relationship Id="rId6" Type="http://schemas.openxmlformats.org/officeDocument/2006/relationships/slide" Target="slide13.xml"/><Relationship Id="rId8" Type="http://schemas.openxmlformats.org/officeDocument/2006/relationships/slide" Target="slide16.xml"/><Relationship Id="rId10" Type="http://schemas.openxmlformats.org/officeDocument/2006/relationships/slide" Target="slide20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image" Target="../media/image-10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image" Target="../media/image-14-3.png"/><Relationship Id="rId5" Type="http://schemas.openxmlformats.org/officeDocument/2006/relationships/image" Target="../media/image-1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image" Target="../media/image-15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8.xml"/><Relationship Id="rId2" Type="http://schemas.openxmlformats.org/officeDocument/2006/relationships/image" Target="../media/image-17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image" Target="../media/image-18-4.png"/><Relationship Id="rId6" Type="http://schemas.openxmlformats.org/officeDocument/2006/relationships/image" Target="../media/image-18-5.png"/><Relationship Id="rId7" Type="http://schemas.openxmlformats.org/officeDocument/2006/relationships/image" Target="../media/image-18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image" Target="../media/image-21-3.png"/><Relationship Id="rId5" Type="http://schemas.openxmlformats.org/officeDocument/2006/relationships/image" Target="../media/image-21-4.png"/><Relationship Id="rId6" Type="http://schemas.openxmlformats.org/officeDocument/2006/relationships/image" Target="../media/image-21-5.png"/><Relationship Id="rId7" Type="http://schemas.openxmlformats.org/officeDocument/2006/relationships/image" Target="../media/image-21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2-1.png"/><Relationship Id="rId3" Type="http://schemas.openxmlformats.org/officeDocument/2006/relationships/image" Target="../media/image-22-2.png"/><Relationship Id="rId4" Type="http://schemas.openxmlformats.org/officeDocument/2006/relationships/image" Target="../media/image-22-3.png"/><Relationship Id="rId5" Type="http://schemas.openxmlformats.org/officeDocument/2006/relationships/image" Target="../media/image-22-4.png"/><Relationship Id="rId6" Type="http://schemas.openxmlformats.org/officeDocument/2006/relationships/image" Target="../media/image-22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image" Target="../media/image-23-3.png"/><Relationship Id="rId5" Type="http://schemas.openxmlformats.org/officeDocument/2006/relationships/image" Target="../media/image-23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자격과정 교육생용"/>
          <p:cNvSpPr/>
          <p:nvPr/>
        </p:nvSpPr>
        <p:spPr>
          <a:xfrm>
            <a:off x="548640" y="868680"/>
            <a:ext cx="22860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자격과정 교육생용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AI 지도사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자격과정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배우고, 인증받고, 강의로 연결합니다</a:t>
            </a:r>
            <a:endParaRPr lang="en-US" sz="1800" dirty="0"/>
          </a:p>
        </p:txBody>
      </p:sp>
      <p:sp>
        <p:nvSpPr>
          <p:cNvPr id="6" name="pill JH RESULT 5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JH RESULT 5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강의안을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왜 자격과정인가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배운 것을 '증명'하고 '활동'으로 잇습니다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why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AI는 배우는 것에서 끝나지 않고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쓸 수 있어야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합니다</a:t>
            </a:r>
            <a:endParaRPr lang="en-US" sz="2000" dirty="0"/>
          </a:p>
        </p:txBody>
      </p:sp>
      <p:sp>
        <p:nvSpPr>
          <p:cNvPr id="8" name="why 1"/>
          <p:cNvSpPr/>
          <p:nvPr/>
        </p:nvSpPr>
        <p:spPr>
          <a:xfrm>
            <a:off x="457200" y="2286000"/>
            <a:ext cx="2615184" cy="2194560"/>
          </a:xfrm>
          <a:prstGeom prst="roundRect">
            <a:avLst>
              <a:gd name="adj" fmla="val 708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508760" y="246888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증명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33756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배운 역량을 이수·자격으로 보여줍니다</a:t>
            </a:r>
            <a:endParaRPr lang="en-US" sz="1600" dirty="0"/>
          </a:p>
        </p:txBody>
      </p:sp>
      <p:sp>
        <p:nvSpPr>
          <p:cNvPr id="13" name="why 2"/>
          <p:cNvSpPr/>
          <p:nvPr/>
        </p:nvSpPr>
        <p:spPr>
          <a:xfrm>
            <a:off x="3264408" y="2286000"/>
            <a:ext cx="2615184" cy="2194560"/>
          </a:xfrm>
          <a:prstGeom prst="roundRect">
            <a:avLst>
              <a:gd name="adj" fmla="val 708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49300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4315968" y="246888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활동</a:t>
            </a:r>
            <a:endParaRPr lang="en-US" sz="2200" dirty="0"/>
          </a:p>
        </p:txBody>
      </p:sp>
      <p:sp>
        <p:nvSpPr>
          <p:cNvPr id="17" name="Text 13"/>
          <p:cNvSpPr txBox="1"/>
          <p:nvPr/>
        </p:nvSpPr>
        <p:spPr>
          <a:xfrm>
            <a:off x="3493008" y="333756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강의·지도 활동으로 이어집니다</a:t>
            </a:r>
            <a:endParaRPr lang="en-US" sz="1600" dirty="0"/>
          </a:p>
        </p:txBody>
      </p:sp>
      <p:sp>
        <p:nvSpPr>
          <p:cNvPr id="18" name="why 3"/>
          <p:cNvSpPr/>
          <p:nvPr/>
        </p:nvSpPr>
        <p:spPr>
          <a:xfrm>
            <a:off x="6071616" y="2286000"/>
            <a:ext cx="2615184" cy="2194560"/>
          </a:xfrm>
          <a:prstGeom prst="roundRect">
            <a:avLst>
              <a:gd name="adj" fmla="val 708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300216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7123176" y="246888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성장</a:t>
            </a:r>
            <a:endParaRPr lang="en-US" sz="2200" dirty="0"/>
          </a:p>
        </p:txBody>
      </p:sp>
      <p:sp>
        <p:nvSpPr>
          <p:cNvPr id="22" name="Text 17"/>
          <p:cNvSpPr txBox="1"/>
          <p:nvPr/>
        </p:nvSpPr>
        <p:spPr>
          <a:xfrm>
            <a:off x="6300216" y="333756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같은 길을 가는 동료와 함께합니다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AI를 배운 뒤, 가장 아쉬운 점은?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증명할 방법이 없다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배웠지만 보여줄 게 없음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쓸 곳을 모른다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어디서 활용할지 막막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혼자라 꾸준하지 못함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함께할 동료가 없음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가르칠 자료가 없다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강의안을 만들기 어려움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가장 먼저 다룰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자격과정 라인업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AIDL 자격과정, 이런 길이 열립니다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rack 1"/>
          <p:cNvSpPr/>
          <p:nvPr/>
        </p:nvSpPr>
        <p:spPr>
          <a:xfrm>
            <a:off x="457200" y="128016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10" y="1588770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280160" y="141732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AI콘텐츠 지도사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1031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카드뉴스·영상 제작 지도</a:t>
            </a:r>
            <a:endParaRPr lang="en-US" sz="1400" dirty="0"/>
          </a:p>
        </p:txBody>
      </p:sp>
      <p:sp>
        <p:nvSpPr>
          <p:cNvPr id="11" name="track 2"/>
          <p:cNvSpPr/>
          <p:nvPr/>
        </p:nvSpPr>
        <p:spPr>
          <a:xfrm>
            <a:off x="3264408" y="128016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47288" y="14630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018" y="1588770"/>
            <a:ext cx="251460" cy="25146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087368" y="141732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AI강사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447288" y="21031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강의 설계·진행</a:t>
            </a:r>
            <a:endParaRPr lang="en-US" sz="1400" dirty="0"/>
          </a:p>
        </p:txBody>
      </p:sp>
      <p:sp>
        <p:nvSpPr>
          <p:cNvPr id="16" name="track 3"/>
          <p:cNvSpPr/>
          <p:nvPr/>
        </p:nvSpPr>
        <p:spPr>
          <a:xfrm>
            <a:off x="6071616" y="128016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254496" y="14630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226" y="1588770"/>
            <a:ext cx="251460" cy="25146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894576" y="141732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스마트폰 AI 지도사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254496" y="21031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누구나 쉬운 폰 활용 강의</a:t>
            </a:r>
            <a:endParaRPr lang="en-US" sz="1400" dirty="0"/>
          </a:p>
        </p:txBody>
      </p:sp>
      <p:sp>
        <p:nvSpPr>
          <p:cNvPr id="21" name="track 4"/>
          <p:cNvSpPr/>
          <p:nvPr/>
        </p:nvSpPr>
        <p:spPr>
          <a:xfrm>
            <a:off x="457200" y="278892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40080" y="297180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10" y="3097530"/>
            <a:ext cx="251460" cy="25146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280160" y="292608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책쓰기 지도사</a:t>
            </a:r>
            <a:endParaRPr lang="en-US" sz="1600" dirty="0"/>
          </a:p>
        </p:txBody>
      </p:sp>
      <p:sp>
        <p:nvSpPr>
          <p:cNvPr id="25" name="Text 19"/>
          <p:cNvSpPr txBox="1"/>
          <p:nvPr/>
        </p:nvSpPr>
        <p:spPr>
          <a:xfrm>
            <a:off x="640080" y="36118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책 쓰기 코칭</a:t>
            </a:r>
            <a:endParaRPr lang="en-US" sz="1400" dirty="0"/>
          </a:p>
        </p:txBody>
      </p:sp>
      <p:sp>
        <p:nvSpPr>
          <p:cNvPr id="26" name="track 5"/>
          <p:cNvSpPr/>
          <p:nvPr/>
        </p:nvSpPr>
        <p:spPr>
          <a:xfrm>
            <a:off x="3264408" y="278892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3447288" y="297180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3018" y="3097530"/>
            <a:ext cx="251460" cy="25146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087368" y="292608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 쓰기 지도사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3447288" y="36118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전자책 기획·제작 지도</a:t>
            </a:r>
            <a:endParaRPr lang="en-US" sz="1400" dirty="0"/>
          </a:p>
        </p:txBody>
      </p:sp>
      <p:sp>
        <p:nvSpPr>
          <p:cNvPr id="31" name="track 6"/>
          <p:cNvSpPr/>
          <p:nvPr/>
        </p:nvSpPr>
        <p:spPr>
          <a:xfrm>
            <a:off x="6071616" y="278892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tx1"/>
          </a:solidFill>
          <a:ln/>
        </p:spPr>
      </p:sp>
      <p:sp>
        <p:nvSpPr>
          <p:cNvPr id="32" name="Shape 25"/>
          <p:cNvSpPr/>
          <p:nvPr/>
        </p:nvSpPr>
        <p:spPr>
          <a:xfrm>
            <a:off x="6254496" y="297180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0226" y="3097530"/>
            <a:ext cx="251460" cy="25146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6894576" y="292608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맞춤 트랙</a:t>
            </a:r>
            <a:endParaRPr lang="en-US" sz="1600" dirty="0"/>
          </a:p>
        </p:txBody>
      </p:sp>
      <p:sp>
        <p:nvSpPr>
          <p:cNvPr id="35" name="Text 27"/>
          <p:cNvSpPr txBox="1"/>
          <p:nvPr/>
        </p:nvSpPr>
        <p:spPr>
          <a:xfrm>
            <a:off x="6254496" y="36118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기관·업종에 맞춰 설계</a:t>
            </a:r>
            <a:endParaRPr lang="en-US" sz="1400" dirty="0"/>
          </a:p>
        </p:txBody>
      </p:sp>
      <p:sp>
        <p:nvSpPr>
          <p:cNvPr id="36" name="Text 28"/>
          <p:cNvSpPr txBox="1"/>
          <p:nvPr/>
        </p:nvSpPr>
        <p:spPr>
          <a:xfrm>
            <a:off x="457200" y="437083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과정명·자격명은 개설 전 예시안이며, 확정되면 안내합니다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트랙 정하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트랙 정하기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분야 고르기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배움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배움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배울지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실습·평가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실습·평가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만들고 확인받기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인증·발급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인증·발급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민간자격 알기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활동·확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활동·확산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강의로 연결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자격과정도 결과가 남는 5단계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트랙 정하기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분야와 대상 고르기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배움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배울 내용과 순서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실습·평가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만들고 확인받기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인증·발급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이수·자격 안내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활동·확산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강의·지도로 연결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자격은 끝이 아니라, 활동을 시작하는 출발점입니다.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트랙 정하기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내 트랙, 이 3가지로 고릅니다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관심 분야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내가 가장 재미있는 주제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활동 대상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누구를 가르치고 싶은지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활동 방식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강의·코칭·콘텐츠 중 선택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관심 트랙 1개와 활동 대상을 한 줄로 쓰세요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예) AI강사 · 농업기술센터 교육생에게 스마트폰 활용 강의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배움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배움은 4단계로 쌓입니다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사람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이해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개념과 원리 익히기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사람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설계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강의안 짜기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실습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AI로 결과물 만들기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사람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검증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시연하고 피드백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실습을 돕고, 이해·설계·검증은 사람이 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공통 과정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모든 트랙이 함께 배우는 6가지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ore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45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AI 이해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잘하고 못하는지</a:t>
            </a:r>
            <a:endParaRPr lang="en-US" sz="1400" dirty="0"/>
          </a:p>
        </p:txBody>
      </p:sp>
      <p:sp>
        <p:nvSpPr>
          <p:cNvPr id="11" name="core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45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지시문 6요소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명령·맥락·페르소나·예시·포맷·어조</a:t>
            </a:r>
            <a:endParaRPr lang="en-US" sz="1400" dirty="0"/>
          </a:p>
        </p:txBody>
      </p:sp>
      <p:sp>
        <p:nvSpPr>
          <p:cNvPr id="16" name="core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45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안심 사용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개인정보·저작권·사실 확인</a:t>
            </a:r>
            <a:endParaRPr lang="en-US" sz="1400" dirty="0"/>
          </a:p>
        </p:txBody>
      </p:sp>
      <p:sp>
        <p:nvSpPr>
          <p:cNvPr id="21" name="core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45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결과물 제작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문서·이미지·영상 만들기</a:t>
            </a:r>
            <a:endParaRPr lang="en-US" sz="1400" dirty="0"/>
          </a:p>
        </p:txBody>
      </p:sp>
      <p:sp>
        <p:nvSpPr>
          <p:cNvPr id="26" name="core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45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강의 설계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목표·구성·실습 짜기</a:t>
            </a:r>
            <a:endParaRPr lang="en-US" sz="1400" dirty="0"/>
          </a:p>
        </p:txBody>
      </p:sp>
      <p:sp>
        <p:nvSpPr>
          <p:cNvPr id="31" name="core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459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시연·피드백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발표하고 개선하기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트랙별 모듈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트랙마다 이런 모듈을 더합니다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rack modules 1"/>
          <p:cNvSpPr/>
          <p:nvPr/>
        </p:nvSpPr>
        <p:spPr>
          <a:xfrm>
            <a:off x="457200" y="1280160"/>
            <a:ext cx="4023360" cy="1463040"/>
          </a:xfrm>
          <a:prstGeom prst="roundRect">
            <a:avLst>
              <a:gd name="adj" fmla="val 1062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58368" y="1463040"/>
            <a:ext cx="402336" cy="40233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58368" y="1463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4173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AI콘텐츠 지도사</a:t>
            </a:r>
            <a:endParaRPr lang="en-US" sz="1800" dirty="0"/>
          </a:p>
        </p:txBody>
      </p:sp>
      <p:sp>
        <p:nvSpPr>
          <p:cNvPr id="10" name="pill 카드뉴스·블로그"/>
          <p:cNvSpPr/>
          <p:nvPr/>
        </p:nvSpPr>
        <p:spPr>
          <a:xfrm>
            <a:off x="685800" y="21488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85800" y="21488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카드뉴스·블로그</a:t>
            </a:r>
            <a:endParaRPr lang="en-US" sz="1200" dirty="0"/>
          </a:p>
        </p:txBody>
      </p:sp>
      <p:sp>
        <p:nvSpPr>
          <p:cNvPr id="12" name="pill 숏폼·홍보영상"/>
          <p:cNvSpPr/>
          <p:nvPr/>
        </p:nvSpPr>
        <p:spPr>
          <a:xfrm>
            <a:off x="1938528" y="21488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938528" y="21488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숏폼·홍보영상</a:t>
            </a:r>
            <a:endParaRPr lang="en-US" sz="1200" dirty="0"/>
          </a:p>
        </p:txBody>
      </p:sp>
      <p:sp>
        <p:nvSpPr>
          <p:cNvPr id="14" name="pill 콘텐츠 운영"/>
          <p:cNvSpPr/>
          <p:nvPr/>
        </p:nvSpPr>
        <p:spPr>
          <a:xfrm>
            <a:off x="3191256" y="21488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3191256" y="21488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콘텐츠 운영</a:t>
            </a:r>
            <a:endParaRPr lang="en-US" sz="1200" dirty="0"/>
          </a:p>
        </p:txBody>
      </p:sp>
      <p:sp>
        <p:nvSpPr>
          <p:cNvPr id="16" name="track modules 2"/>
          <p:cNvSpPr/>
          <p:nvPr/>
        </p:nvSpPr>
        <p:spPr>
          <a:xfrm>
            <a:off x="4663440" y="1280160"/>
            <a:ext cx="4023360" cy="1463040"/>
          </a:xfrm>
          <a:prstGeom prst="roundRect">
            <a:avLst>
              <a:gd name="adj" fmla="val 1062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64608" y="1463040"/>
            <a:ext cx="402336" cy="402336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64608" y="1463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94960" y="14173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AI강사</a:t>
            </a:r>
            <a:endParaRPr lang="en-US" sz="1800" dirty="0"/>
          </a:p>
        </p:txBody>
      </p:sp>
      <p:sp>
        <p:nvSpPr>
          <p:cNvPr id="20" name="pill 강의안 설계"/>
          <p:cNvSpPr/>
          <p:nvPr/>
        </p:nvSpPr>
        <p:spPr>
          <a:xfrm>
            <a:off x="4892040" y="21488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892040" y="21488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강의안 설계</a:t>
            </a:r>
            <a:endParaRPr lang="en-US" sz="1200" dirty="0"/>
          </a:p>
        </p:txBody>
      </p:sp>
      <p:sp>
        <p:nvSpPr>
          <p:cNvPr id="22" name="pill 실습 진행법"/>
          <p:cNvSpPr/>
          <p:nvPr/>
        </p:nvSpPr>
        <p:spPr>
          <a:xfrm>
            <a:off x="6144768" y="21488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144768" y="21488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실습 진행법</a:t>
            </a:r>
            <a:endParaRPr lang="en-US" sz="1200" dirty="0"/>
          </a:p>
        </p:txBody>
      </p:sp>
      <p:sp>
        <p:nvSpPr>
          <p:cNvPr id="24" name="pill 시연·피드백"/>
          <p:cNvSpPr/>
          <p:nvPr/>
        </p:nvSpPr>
        <p:spPr>
          <a:xfrm>
            <a:off x="7397496" y="21488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7397496" y="21488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시연·피드백</a:t>
            </a:r>
            <a:endParaRPr lang="en-US" sz="1200" dirty="0"/>
          </a:p>
        </p:txBody>
      </p:sp>
      <p:sp>
        <p:nvSpPr>
          <p:cNvPr id="26" name="track modules 3"/>
          <p:cNvSpPr/>
          <p:nvPr/>
        </p:nvSpPr>
        <p:spPr>
          <a:xfrm>
            <a:off x="457200" y="2880360"/>
            <a:ext cx="4023360" cy="1463040"/>
          </a:xfrm>
          <a:prstGeom prst="roundRect">
            <a:avLst>
              <a:gd name="adj" fmla="val 1062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58368" y="3063240"/>
            <a:ext cx="402336" cy="402336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58368" y="30632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1188720" y="30175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스마트폰 AI 지도사</a:t>
            </a:r>
            <a:endParaRPr lang="en-US" sz="1800" dirty="0"/>
          </a:p>
        </p:txBody>
      </p:sp>
      <p:sp>
        <p:nvSpPr>
          <p:cNvPr id="30" name="pill 폰 AI 앱 활용"/>
          <p:cNvSpPr/>
          <p:nvPr/>
        </p:nvSpPr>
        <p:spPr>
          <a:xfrm>
            <a:off x="685800" y="37490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85800" y="3749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폰 AI 앱 활용</a:t>
            </a:r>
            <a:endParaRPr lang="en-US" sz="1200" dirty="0"/>
          </a:p>
        </p:txBody>
      </p:sp>
      <p:sp>
        <p:nvSpPr>
          <p:cNvPr id="32" name="pill 쉬운 눈높이 설명"/>
          <p:cNvSpPr/>
          <p:nvPr/>
        </p:nvSpPr>
        <p:spPr>
          <a:xfrm>
            <a:off x="1938528" y="37490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1938528" y="3749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쉬운 눈높이 설명</a:t>
            </a:r>
            <a:endParaRPr lang="en-US" sz="1200" dirty="0"/>
          </a:p>
        </p:txBody>
      </p:sp>
      <p:sp>
        <p:nvSpPr>
          <p:cNvPr id="34" name="pill 생활 속 실습"/>
          <p:cNvSpPr/>
          <p:nvPr/>
        </p:nvSpPr>
        <p:spPr>
          <a:xfrm>
            <a:off x="3191256" y="37490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3191256" y="3749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생활 속 실습</a:t>
            </a:r>
            <a:endParaRPr lang="en-US" sz="1200" dirty="0"/>
          </a:p>
        </p:txBody>
      </p:sp>
      <p:sp>
        <p:nvSpPr>
          <p:cNvPr id="36" name="track modules 4"/>
          <p:cNvSpPr/>
          <p:nvPr/>
        </p:nvSpPr>
        <p:spPr>
          <a:xfrm>
            <a:off x="4663440" y="2880360"/>
            <a:ext cx="4023360" cy="1463040"/>
          </a:xfrm>
          <a:prstGeom prst="roundRect">
            <a:avLst>
              <a:gd name="adj" fmla="val 1062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864608" y="3063240"/>
            <a:ext cx="402336" cy="402336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4864608" y="30632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5394960" y="30175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책쓰기·전자책 지도사</a:t>
            </a:r>
            <a:endParaRPr lang="en-US" sz="1800" dirty="0"/>
          </a:p>
        </p:txBody>
      </p:sp>
      <p:sp>
        <p:nvSpPr>
          <p:cNvPr id="40" name="pill 목차·원고 코칭"/>
          <p:cNvSpPr/>
          <p:nvPr/>
        </p:nvSpPr>
        <p:spPr>
          <a:xfrm>
            <a:off x="4892040" y="37490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4892040" y="3749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목차·원고 코칭</a:t>
            </a:r>
            <a:endParaRPr lang="en-US" sz="1200" dirty="0"/>
          </a:p>
        </p:txBody>
      </p:sp>
      <p:sp>
        <p:nvSpPr>
          <p:cNvPr id="42" name="pill 전자책 기획·제작"/>
          <p:cNvSpPr/>
          <p:nvPr/>
        </p:nvSpPr>
        <p:spPr>
          <a:xfrm>
            <a:off x="6144768" y="37490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6144768" y="3749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전자책 기획·제작</a:t>
            </a:r>
            <a:endParaRPr lang="en-US" sz="1200" dirty="0"/>
          </a:p>
        </p:txBody>
      </p:sp>
      <p:sp>
        <p:nvSpPr>
          <p:cNvPr id="44" name="pill 출간 로드맵"/>
          <p:cNvSpPr/>
          <p:nvPr/>
        </p:nvSpPr>
        <p:spPr>
          <a:xfrm>
            <a:off x="7397496" y="3749040"/>
            <a:ext cx="1188720" cy="36576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5" name="Text 43"/>
          <p:cNvSpPr txBox="1"/>
          <p:nvPr/>
        </p:nvSpPr>
        <p:spPr>
          <a:xfrm>
            <a:off x="7397496" y="37490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출간 로드맵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457200" y="452628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트랙별 모듈은 개설 전 예시안입니다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실습·평가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이수까지, 이렇게 걸어갑니다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line"/>
          <p:cNvSpPr/>
          <p:nvPr/>
        </p:nvSpPr>
        <p:spPr>
          <a:xfrm>
            <a:off x="457200" y="1828800"/>
            <a:ext cx="8229600" cy="73152"/>
          </a:xfrm>
          <a:prstGeom prst="roundRect">
            <a:avLst>
              <a:gd name="adj" fmla="val 37500"/>
            </a:avLst>
          </a:prstGeom>
          <a:solidFill>
            <a:schemeClr val="accent1"/>
          </a:solidFill>
          <a:ln/>
        </p:spPr>
      </p:sp>
      <p:sp>
        <p:nvSpPr>
          <p:cNvPr id="7" name="road 1"/>
          <p:cNvSpPr/>
          <p:nvPr/>
        </p:nvSpPr>
        <p:spPr>
          <a:xfrm>
            <a:off x="457200" y="1280160"/>
            <a:ext cx="1892808" cy="224028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737360" y="1554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01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3317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수강 신청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889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트랙 선택·상담</a:t>
            </a:r>
            <a:endParaRPr lang="en-US" sz="1400" dirty="0"/>
          </a:p>
        </p:txBody>
      </p:sp>
      <p:sp>
        <p:nvSpPr>
          <p:cNvPr id="13" name="road 2"/>
          <p:cNvSpPr/>
          <p:nvPr/>
        </p:nvSpPr>
        <p:spPr>
          <a:xfrm>
            <a:off x="2569464" y="1280160"/>
            <a:ext cx="1892808" cy="224028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3849624" y="1554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02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23317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교육 참여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7889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이론과 실습</a:t>
            </a:r>
            <a:endParaRPr lang="en-US" sz="1400" dirty="0"/>
          </a:p>
        </p:txBody>
      </p:sp>
      <p:sp>
        <p:nvSpPr>
          <p:cNvPr id="19" name="road 3"/>
          <p:cNvSpPr/>
          <p:nvPr/>
        </p:nvSpPr>
        <p:spPr>
          <a:xfrm>
            <a:off x="4681728" y="1280160"/>
            <a:ext cx="1892808" cy="224028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5961888" y="1554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03</a:t>
            </a:r>
            <a:endParaRPr lang="en-US" sz="2000" dirty="0"/>
          </a:p>
        </p:txBody>
      </p:sp>
      <p:sp>
        <p:nvSpPr>
          <p:cNvPr id="23" name="Text 18"/>
          <p:cNvSpPr txBox="1"/>
          <p:nvPr/>
        </p:nvSpPr>
        <p:spPr>
          <a:xfrm>
            <a:off x="4910328" y="23317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과제·시연</a:t>
            </a:r>
            <a:endParaRPr lang="en-US" sz="1800" dirty="0"/>
          </a:p>
        </p:txBody>
      </p:sp>
      <p:sp>
        <p:nvSpPr>
          <p:cNvPr id="24" name="Text 19"/>
          <p:cNvSpPr txBox="1"/>
          <p:nvPr/>
        </p:nvSpPr>
        <p:spPr>
          <a:xfrm>
            <a:off x="4910328" y="27889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강의안 발표</a:t>
            </a:r>
            <a:endParaRPr lang="en-US" sz="1400" dirty="0"/>
          </a:p>
        </p:txBody>
      </p:sp>
      <p:sp>
        <p:nvSpPr>
          <p:cNvPr id="25" name="road 4"/>
          <p:cNvSpPr/>
          <p:nvPr/>
        </p:nvSpPr>
        <p:spPr>
          <a:xfrm>
            <a:off x="6793992" y="1280160"/>
            <a:ext cx="1892808" cy="224028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6" name="Shape 21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8074152" y="1554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04</a:t>
            </a:r>
            <a:endParaRPr lang="en-US" sz="2000" dirty="0"/>
          </a:p>
        </p:txBody>
      </p:sp>
      <p:sp>
        <p:nvSpPr>
          <p:cNvPr id="29" name="Text 23"/>
          <p:cNvSpPr txBox="1"/>
          <p:nvPr/>
        </p:nvSpPr>
        <p:spPr>
          <a:xfrm>
            <a:off x="7022592" y="23317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이수·발급</a:t>
            </a:r>
            <a:endParaRPr lang="en-US" sz="1800" dirty="0"/>
          </a:p>
        </p:txBody>
      </p:sp>
      <p:sp>
        <p:nvSpPr>
          <p:cNvPr id="30" name="Text 24"/>
          <p:cNvSpPr txBox="1"/>
          <p:nvPr/>
        </p:nvSpPr>
        <p:spPr>
          <a:xfrm>
            <a:off x="7022592" y="27889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기준 충족 시</a:t>
            </a:r>
            <a:endParaRPr lang="en-US" sz="1400" dirty="0"/>
          </a:p>
        </p:txBody>
      </p:sp>
      <p:sp>
        <p:nvSpPr>
          <p:cNvPr id="31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2" name="Shape 26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안내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이수 기준과 일정은 개설되는 과정별로 별도 안내합니다.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30분 미션: 15분 미니 강의안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트랙의 미니 강의안 한 편 만들기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2분 시연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강의안 요청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대상·시간·목표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5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15분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결과 검토·수정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경험을 더해 다듬기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시연·피드백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서로 한 줄씩 의견 주기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평가 방식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평가는 '만든 것'으로 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val 1"/>
          <p:cNvSpPr/>
          <p:nvPr/>
        </p:nvSpPr>
        <p:spPr>
          <a:xfrm>
            <a:off x="457200" y="1280160"/>
            <a:ext cx="2615184" cy="2377440"/>
          </a:xfrm>
          <a:prstGeom prst="roundRect">
            <a:avLst>
              <a:gd name="adj" fmla="val 6538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481328"/>
            <a:ext cx="1463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참여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출석과 실습 참여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7432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과정에 성실히 참여</a:t>
            </a:r>
            <a:endParaRPr lang="en-US" sz="1400" dirty="0"/>
          </a:p>
        </p:txBody>
      </p:sp>
      <p:sp>
        <p:nvSpPr>
          <p:cNvPr id="12" name="eval 2"/>
          <p:cNvSpPr/>
          <p:nvPr/>
        </p:nvSpPr>
        <p:spPr>
          <a:xfrm>
            <a:off x="3264408" y="1280160"/>
            <a:ext cx="2615184" cy="2377440"/>
          </a:xfrm>
          <a:prstGeom prst="roundRect">
            <a:avLst>
              <a:gd name="adj" fmla="val 6538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493008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884" y="1632204"/>
            <a:ext cx="301752" cy="30175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270248" y="1481328"/>
            <a:ext cx="1463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과제</a:t>
            </a:r>
            <a:endParaRPr lang="en-US" sz="2200" dirty="0"/>
          </a:p>
        </p:txBody>
      </p:sp>
      <p:sp>
        <p:nvSpPr>
          <p:cNvPr id="16" name="Text 12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내 강의안 제출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3493008" y="27432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구성·내용의 충실도</a:t>
            </a:r>
            <a:endParaRPr lang="en-US" sz="1400" dirty="0"/>
          </a:p>
        </p:txBody>
      </p:sp>
      <p:sp>
        <p:nvSpPr>
          <p:cNvPr id="18" name="eval 3"/>
          <p:cNvSpPr/>
          <p:nvPr/>
        </p:nvSpPr>
        <p:spPr>
          <a:xfrm>
            <a:off x="6071616" y="1280160"/>
            <a:ext cx="2615184" cy="2377440"/>
          </a:xfrm>
          <a:prstGeom prst="roundRect">
            <a:avLst>
              <a:gd name="adj" fmla="val 6538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300216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1092" y="1632204"/>
            <a:ext cx="301752" cy="301752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7077456" y="1481328"/>
            <a:ext cx="1463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시연</a:t>
            </a:r>
            <a:endParaRPr lang="en-US" sz="2200" dirty="0"/>
          </a:p>
        </p:txBody>
      </p:sp>
      <p:sp>
        <p:nvSpPr>
          <p:cNvPr id="22" name="Text 17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짧은 발표</a:t>
            </a:r>
            <a:endParaRPr lang="en-US" sz="1600" dirty="0"/>
          </a:p>
        </p:txBody>
      </p:sp>
      <p:sp>
        <p:nvSpPr>
          <p:cNvPr id="23" name="Text 18"/>
          <p:cNvSpPr txBox="1"/>
          <p:nvPr/>
        </p:nvSpPr>
        <p:spPr>
          <a:xfrm>
            <a:off x="6300216" y="27432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전달력·진행 능력</a:t>
            </a:r>
            <a:endParaRPr lang="en-US" sz="1400" dirty="0"/>
          </a:p>
        </p:txBody>
      </p:sp>
      <p:sp>
        <p:nvSpPr>
          <p:cNvPr id="2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25" name="Shape 20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안내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구체적인 평가 기준은 과정별 운영 규정에 따릅니다. (예시안)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인증·발급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민간자격, 알고 시작하는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ivate cert 1"/>
          <p:cNvSpPr/>
          <p:nvPr/>
        </p:nvSpPr>
        <p:spPr>
          <a:xfrm>
            <a:off x="457200" y="1280160"/>
            <a:ext cx="2615184" cy="2743200"/>
          </a:xfrm>
          <a:prstGeom prst="roundRect">
            <a:avLst>
              <a:gd name="adj" fmla="val 5944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등록 확인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19456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민간자격은 자격기본법에 따라 등록 후 운영합니다. 등록 신청 처리기간은 3개월 이내입니다.</a:t>
            </a:r>
            <a:endParaRPr lang="en-US" sz="1400" dirty="0"/>
          </a:p>
        </p:txBody>
      </p:sp>
      <p:sp>
        <p:nvSpPr>
          <p:cNvPr id="11" name="private cert 2"/>
          <p:cNvSpPr/>
          <p:nvPr/>
        </p:nvSpPr>
        <p:spPr>
          <a:xfrm>
            <a:off x="3264408" y="1280160"/>
            <a:ext cx="2615184" cy="2743200"/>
          </a:xfrm>
          <a:prstGeom prst="roundRect">
            <a:avLst>
              <a:gd name="adj" fmla="val 5944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공인과 구분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19456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등록과 공인은 별개 제도입니다. 등록 자격이라고 해서 국가공인 자격이 되는 것은 아닙니다.</a:t>
            </a:r>
            <a:endParaRPr lang="en-US" sz="1400" dirty="0"/>
          </a:p>
        </p:txBody>
      </p:sp>
      <p:sp>
        <p:nvSpPr>
          <p:cNvPr id="16" name="private cert 3"/>
          <p:cNvSpPr/>
          <p:nvPr/>
        </p:nvSpPr>
        <p:spPr>
          <a:xfrm>
            <a:off x="6071616" y="1280160"/>
            <a:ext cx="2615184" cy="2743200"/>
          </a:xfrm>
          <a:prstGeom prst="roundRect">
            <a:avLst>
              <a:gd name="adj" fmla="val 5944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정확한 표시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19456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국가 자격으로 오해할 표현은 쓰지 않고, 검정 기준과 환불 안내를 분명히 밝힙니다.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457200" y="4160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출처: 자격기본법 시행규칙 제2조, 한국직업능력연구원(KRIVET) 자료 · 최신 내용은 국가법령정보센터에서 확인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민간자격증은 국가공인 자격이다?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그렇다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그렇지 않다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신뢰를 지키는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정확한 안내가 신뢰입니다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민간자격은 국가공인과 다릅니다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정확한 안내가 신뢰를 만듭니다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등록 확인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운영 전 등록 여부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공인과 구분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국가자격 오인 금지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정확한 표시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허위·과장 광고 금지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기준 공개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검정·이수 기준 안내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환불 안내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이용·환불 규정 명시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개인정보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수강생 정보 보호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05 · 활동·확산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 강의안을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강의안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주제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[주제] 강의 (총 [시간])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대상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[대상]을 위한 눈높이로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목표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강의 후 [할 수 있는 것]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구성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소개·시연·실습·정리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결과물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[남는 결과물] 제작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잘 된 강의안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문서·폴더에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곳을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주제·대상·시간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완성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강의안이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'강의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주제가 바뀌어도 [ ]만 바꾸면 새 강의안이 완성됩니다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활동·확산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나에서 강의 브랜드까지, 한 계단씩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나 먼저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강의안 1개 완성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작은 모임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지인·동료 대상 시연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기관 강의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센터·학교·기업 강의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브랜드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나만의 강의 콘텐츠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시연 기록과 후기를 차곡차곡 남겨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활동 영역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배운 것을 쓸 수 있는 곳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rea 1"/>
          <p:cNvSpPr/>
          <p:nvPr/>
        </p:nvSpPr>
        <p:spPr>
          <a:xfrm>
            <a:off x="457200" y="128016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10" y="1588770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280160" y="14630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공공기관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1488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직원 AI 활용 교육</a:t>
            </a:r>
            <a:endParaRPr lang="en-US" sz="1400" dirty="0"/>
          </a:p>
        </p:txBody>
      </p:sp>
      <p:sp>
        <p:nvSpPr>
          <p:cNvPr id="11" name="area 2"/>
          <p:cNvSpPr/>
          <p:nvPr/>
        </p:nvSpPr>
        <p:spPr>
          <a:xfrm>
            <a:off x="3264408" y="128016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47288" y="14630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018" y="1588770"/>
            <a:ext cx="251460" cy="25146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087368" y="14630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학교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47288" y="21488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교직원·학부모 교육</a:t>
            </a:r>
            <a:endParaRPr lang="en-US" sz="1400" dirty="0"/>
          </a:p>
        </p:txBody>
      </p:sp>
      <p:sp>
        <p:nvSpPr>
          <p:cNvPr id="16" name="area 3"/>
          <p:cNvSpPr/>
          <p:nvPr/>
        </p:nvSpPr>
        <p:spPr>
          <a:xfrm>
            <a:off x="6071616" y="128016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254496" y="14630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226" y="1588770"/>
            <a:ext cx="251460" cy="25146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894576" y="14630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농업기술센터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254496" y="21488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농업인 AI 교육</a:t>
            </a:r>
            <a:endParaRPr lang="en-US" sz="1400" dirty="0"/>
          </a:p>
        </p:txBody>
      </p:sp>
      <p:sp>
        <p:nvSpPr>
          <p:cNvPr id="21" name="area 4"/>
          <p:cNvSpPr/>
          <p:nvPr/>
        </p:nvSpPr>
        <p:spPr>
          <a:xfrm>
            <a:off x="457200" y="278892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40080" y="297180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10" y="3097530"/>
            <a:ext cx="251460" cy="25146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280160" y="29718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기업</a:t>
            </a:r>
            <a:endParaRPr lang="en-US" sz="1800" dirty="0"/>
          </a:p>
        </p:txBody>
      </p:sp>
      <p:sp>
        <p:nvSpPr>
          <p:cNvPr id="25" name="Text 19"/>
          <p:cNvSpPr txBox="1"/>
          <p:nvPr/>
        </p:nvSpPr>
        <p:spPr>
          <a:xfrm>
            <a:off x="640080" y="3657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업무효율화 특강</a:t>
            </a:r>
            <a:endParaRPr lang="en-US" sz="1400" dirty="0"/>
          </a:p>
        </p:txBody>
      </p:sp>
      <p:sp>
        <p:nvSpPr>
          <p:cNvPr id="26" name="area 5"/>
          <p:cNvSpPr/>
          <p:nvPr/>
        </p:nvSpPr>
        <p:spPr>
          <a:xfrm>
            <a:off x="3264408" y="278892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3447288" y="297180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3018" y="3097530"/>
            <a:ext cx="251460" cy="25146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087368" y="29718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소상공인 모임</a:t>
            </a:r>
            <a:endParaRPr lang="en-US" sz="1800" dirty="0"/>
          </a:p>
        </p:txBody>
      </p:sp>
      <p:sp>
        <p:nvSpPr>
          <p:cNvPr id="30" name="Text 23"/>
          <p:cNvSpPr txBox="1"/>
          <p:nvPr/>
        </p:nvSpPr>
        <p:spPr>
          <a:xfrm>
            <a:off x="3447288" y="3657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홍보 콘텐츠 실습</a:t>
            </a:r>
            <a:endParaRPr lang="en-US" sz="1400" dirty="0"/>
          </a:p>
        </p:txBody>
      </p:sp>
      <p:sp>
        <p:nvSpPr>
          <p:cNvPr id="31" name="area 6"/>
          <p:cNvSpPr/>
          <p:nvPr/>
        </p:nvSpPr>
        <p:spPr>
          <a:xfrm>
            <a:off x="6071616" y="2788920"/>
            <a:ext cx="2615184" cy="1371600"/>
          </a:xfrm>
          <a:prstGeom prst="roundRect">
            <a:avLst>
              <a:gd name="adj" fmla="val 1133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6254496" y="297180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0226" y="3097530"/>
            <a:ext cx="251460" cy="25146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6894576" y="29718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온라인</a:t>
            </a:r>
            <a:endParaRPr lang="en-US" sz="1800" dirty="0"/>
          </a:p>
        </p:txBody>
      </p:sp>
      <p:sp>
        <p:nvSpPr>
          <p:cNvPr id="35" name="Text 27"/>
          <p:cNvSpPr txBox="1"/>
          <p:nvPr/>
        </p:nvSpPr>
        <p:spPr>
          <a:xfrm>
            <a:off x="6254496" y="3657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강의·콘텐츠 제작</a:t>
            </a:r>
            <a:endParaRPr lang="en-US" sz="1400" dirty="0"/>
          </a:p>
        </p:txBody>
      </p:sp>
      <p:sp>
        <p:nvSpPr>
          <p:cNvPr id="36" name="Text 28"/>
          <p:cNvSpPr txBox="1"/>
          <p:nvPr/>
        </p:nvSpPr>
        <p:spPr>
          <a:xfrm>
            <a:off x="457200" y="437083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활동 영역 예시이며, 수익과 일자리를 보장하는 것은 아닙니다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트랙과 활동 대상 한 줄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미니 강의안 한 편 (15분)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강의안 템플릿 ([ ]로 재사용)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민간자격 알고 시작하기 3가지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내가 가르치고 싶은 주제 1개를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함께 시작하는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관심 트랙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가르치고 싶은 주제 1개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미니 강의안 다듬기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한 편 더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자격과정 상담 신청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QR로 편하게 문의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배움이 증명이 되고, 증명이 활동이 되는 길을 함께 걷겠습니다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AIDL AI 지도사 자격과정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2026-10-27T12:34:48Z</dcterms:created>
  <dcterms:modified xsi:type="dcterms:W3CDTF">2026-10-27T12:34:48Z</dcterms:modified>
</cp:coreProperties>
</file>