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도입" id="{69f85b23-f419-d6ab-d6fb-29e8fad5737f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  <p14:section name="목차" id="{92bc6113-62e0-aec0-12cd-4aed2c0da3f1}">
          <p14:sldIdLst>
            <p14:sldId id="262"/>
          </p14:sldIdLst>
        </p14:section>
        <p14:section name="방법론" id="{3fea840c-77fb-3a21-2631-3e2adb3094f5}">
          <p14:sldIdLst>
            <p14:sldId id="263"/>
          </p14:sldIdLst>
        </p14:section>
        <p14:section name="STEP 01" id="{953ea673-b144-623f-9f1b-e3960a5b31dd}">
          <p14:sldIdLst>
            <p14:sldId id="264"/>
          </p14:sldIdLst>
        </p14:section>
        <p14:section name="STEP 02" id="{43ec84e2-732c-44e8-03e5-1ec27482d938}">
          <p14:sldIdLst>
            <p14:sldId id="265"/>
          </p14:sldIdLst>
        </p14:section>
        <p14:section name="AI 기본기" id="{2d33cdd8-16be-ef54-39fb-cd6fb6ba8f5f}">
          <p14:sldIdLst>
            <p14:sldId id="266"/>
            <p14:sldId id="267"/>
            <p14:sldId id="268"/>
            <p14:sldId id="269"/>
          </p14:sldIdLst>
        </p14:section>
        <p14:section name="STEP 03" id="{cc4b799f-53b9-e3be-1af1-f25b26079c0c}">
          <p14:sldIdLst>
            <p14:sldId id="270"/>
            <p14:sldId id="271"/>
            <p14:sldId id="272"/>
            <p14:sldId id="273"/>
          </p14:sldIdLst>
        </p14:section>
        <p14:section name="STEP 04" id="{c7255e81-b319-8ad7-3510-4f81b586d1c0}">
          <p14:sldIdLst>
            <p14:sldId id="274"/>
          </p14:sldIdLst>
        </p14:section>
        <p14:section name="STEP 05" id="{9785e4ed-3112-2920-94f1-7edaf2f8e357}">
          <p14:sldIdLst>
            <p14:sldId id="275"/>
          </p14:sldIdLst>
        </p14:section>
        <p14:section name="사례" id="{d8a43dae-e65f-aadc-4349-0043cc5ffba2}">
          <p14:sldIdLst>
            <p14:sldId id="276"/>
            <p14:sldId id="277"/>
          </p14:sldIdLst>
        </p14:section>
        <p14:section name="마무리" id="{396779c3-fc66-bde6-55e6-66085cd81fdd}">
          <p14:sldIdLst>
            <p14:sldId id="278"/>
            <p14:sldId id="27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[오프닝 1분] 인사 → 오늘의 약속: 설명만 듣고 가시지 않습니다. 내 자료로 직접 결과물을 만들어 가십니다.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길게 말하지 않습니다. '현장에서 검증한 방법만 가르친다'는 한 문장으로 마무리.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실제 강의 현장 사진입니다. 수강생 얼굴이 나오는 사진은 사용 동의를 확인하세요.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결과물 4가지: 책 목차 · 원고 초안 · 출간 로드맵 · 집필 체크리스트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참여 유도. 손 들게 하고 결과를 칠판/채팅에 적습니다. 결과에 따라 이후 실습 강조점을 조정하세요.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'쓰고 싶었던 책의 주제가 있나요?' 2~3명에게 짧게 듣기. 왼쪽(지금)과 오른쪽(교육 후) 비교.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[1분] 오늘의 지도. 슬라이드쇼 모드에서 단계 이름을 클릭하면 해당 슬라이드로 이동합니다. 시간이 부족하면 STEP 04·05는 요약만.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JH RESULT 5™ — 이 순서가 오늘 수업의 뼈대입니다. 모든 AIDL 강의는 이 5단계로 설계됩니다.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[8분 실습] 책 주제 후보 3개를 적고 1개를 고르세요 옆 사람에게 30초씩 공유.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업무를 4조각으로 나누고 AI의 몫과 사람의 몫을 구분합니다. 안전과 품질은 사람의 검토에서 나옵니다.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6가지를 순서대로 읽기. 가장 많이 빠뜨리는 것은 '맥락'. 다음 슬라이드에서 실제 입력 예시로 확인합니다.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시연: 이 지시문을 실제 AI 도구에 붙여 넣어 결과를 보여주세요. 번호 색이 6가지 요소와 같습니다. 도구는 기관에서 허용한 것을 사용.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결과를 읽으며 '초안'임을 강조. 사실·이름·숫자는 AI가 만든 것이 아니라 입력에서 가져온 것이므로 반드시 원본과 대조.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같은 자료로 A/B 지시문을 실행해 보고 차이를 비교. 가장 인상적인 결과를 1명 발표.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세 가지 중 내 업무와 가장 가까운 1개를 고르게 합니다. 이후 미션에서 이 결과물을 만듭니다.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[30분 실습] 타이머를 화면에 띄우세요. 막힌 분께는 핵심 3요소만이라도 넣게 안내. 순회하며 코칭.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손으로 O/X 표시. 정답은 X. 다음 슬라이드에서 이유와 안심 사용 6원칙을 설명합니다.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[4분] 기관·대상의 AI 활용 지침을 사전에 확인하고 이 슬라이드를 맞춤 수정하세요. 개인정보는 입력 전에 가리는 것이 가장 안전합니다.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[5분 실습] 방금 만든 지시문을 [대괄호] 템플릿으로 바꾸기. 완성한 템플릿은 팀 공용 폴더에 공유하도록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확산의 핵심은 '기록하고 공유하기'. 교육 후 2주 안에 1명에게 알려 주기를 과제로 제시.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홈페이지 소개 기준: 저서 11권+ 경험을 바탕으로 AI와 함께 목차부터 출간까지. 산출물은 목차·원고 초안·출간 로드맵.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[2분] 최근 현장 사진(2026.10.22 전남대학교, 2026 지역산업맞춤형 일자리창출 지원사업 AI 교육 — 사진 속 현수막 기준이므로 게시 전 확인). 수강생 얼굴은 가림 처리됨.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[3분] 체크하며 정리. 각자 '내일 당장 해 볼 일 1개'를 적게 하기. 이후 채팅/단톡방에 1줄 공유를 권유.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[마무리 2분] 오늘의 한 줄 요약 → 내일 해 볼 일 1개 약속 → QR로 강의 문의·자료 안내 → 감사 인사.
제작: 인공지능디지털연구소(AIDL) 대표 최재향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5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3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RO_PHOTO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LIGH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300" b="1" spc="100" kern="0" dirty="0">
                <a:solidFill>
                  <a:schemeClr val="accent5"/>
                </a:solidFill>
              </a:defRPr>
            </a:lvl1pPr>
          </a:lstStyle>
          <a:p>
            <a:pPr indent="0" marL="0">
              <a:buNone/>
            </a:pP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pic>
        <p:nvPicPr>
          <p:cNvPr id="4" name="Image 0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690872"/>
            <a:ext cx="274320" cy="274320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804672" y="469087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AIDL · 최재향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3-1.png"/><Relationship Id="rId3" Type="http://schemas.openxmlformats.org/officeDocument/2006/relationships/image" Target="../media/image-3-2.png"/><Relationship Id="rId4" Type="http://schemas.openxmlformats.org/officeDocument/2006/relationships/image" Target="../media/image-3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4-1.png"/><Relationship Id="rId3" Type="http://schemas.openxmlformats.org/officeDocument/2006/relationships/image" Target="../media/image-4-2.png"/><Relationship Id="rId4" Type="http://schemas.openxmlformats.org/officeDocument/2006/relationships/image" Target="../media/image-4-3.png"/><Relationship Id="rId5" Type="http://schemas.openxmlformats.org/officeDocument/2006/relationships/image" Target="../media/image-4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6-1.png"/><Relationship Id="rId3" Type="http://schemas.openxmlformats.org/officeDocument/2006/relationships/image" Target="../media/image-6-2.png"/><Relationship Id="rId4" Type="http://schemas.openxmlformats.org/officeDocument/2006/relationships/image" Target="../media/image-6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4" Type="http://schemas.openxmlformats.org/officeDocument/2006/relationships/slide" Target="slide10.xml"/><Relationship Id="rId6" Type="http://schemas.openxmlformats.org/officeDocument/2006/relationships/slide" Target="slide15.xml"/><Relationship Id="rId8" Type="http://schemas.openxmlformats.org/officeDocument/2006/relationships/slide" Target="slide19.xml"/><Relationship Id="rId10" Type="http://schemas.openxmlformats.org/officeDocument/2006/relationships/slide" Target="slide20.xml"/><Relationship Id="rId1" Type="http://schemas.openxmlformats.org/officeDocument/2006/relationships/image" Target="../media/image-7-1.png"/><Relationship Id="rId3" Type="http://schemas.openxmlformats.org/officeDocument/2006/relationships/image" Target="../media/image-7-2.png"/><Relationship Id="rId5" Type="http://schemas.openxmlformats.org/officeDocument/2006/relationships/image" Target="../media/image-7-3.png"/><Relationship Id="rId7" Type="http://schemas.openxmlformats.org/officeDocument/2006/relationships/image" Target="../media/image-7-4.png"/><Relationship Id="rId9" Type="http://schemas.openxmlformats.org/officeDocument/2006/relationships/image" Target="../media/image-7-5.png"/><Relationship Id="rId11" Type="http://schemas.openxmlformats.org/officeDocument/2006/relationships/image" Target="../media/image-7-6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8-1.png"/><Relationship Id="rId3" Type="http://schemas.openxmlformats.org/officeDocument/2006/relationships/image" Target="../media/image-8-2.png"/><Relationship Id="rId4" Type="http://schemas.openxmlformats.org/officeDocument/2006/relationships/image" Target="../media/image-8-3.png"/><Relationship Id="rId5" Type="http://schemas.openxmlformats.org/officeDocument/2006/relationships/image" Target="../media/image-8-4.png"/><Relationship Id="rId6" Type="http://schemas.openxmlformats.org/officeDocument/2006/relationships/image" Target="../media/image-8-5.png"/><Relationship Id="rId7" Type="http://schemas.openxmlformats.org/officeDocument/2006/relationships/image" Target="../media/image-8-6.png"/><Relationship Id="rId8" Type="http://schemas.openxmlformats.org/officeDocument/2006/relationships/image" Target="../media/image-8-7.png"/><Relationship Id="rId9" Type="http://schemas.openxmlformats.org/officeDocument/2006/relationships/image" Target="../media/image-8-8.png"/><Relationship Id="rId10" Type="http://schemas.openxmlformats.org/officeDocument/2006/relationships/image" Target="../media/image-8-9.png"/><Relationship Id="rId11" Type="http://schemas.openxmlformats.org/officeDocument/2006/relationships/image" Target="../media/image-8-10.png"/><Relationship Id="rId12" Type="http://schemas.openxmlformats.org/officeDocument/2006/relationships/slideLayout" Target="../slideLayouts/slideLayout4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0-1.png"/><Relationship Id="rId3" Type="http://schemas.openxmlformats.org/officeDocument/2006/relationships/image" Target="../media/image-10-2.png"/><Relationship Id="rId4" Type="http://schemas.openxmlformats.org/officeDocument/2006/relationships/image" Target="../media/image-10-3.png"/><Relationship Id="rId5" Type="http://schemas.openxmlformats.org/officeDocument/2006/relationships/image" Target="../media/image-10-4.png"/><Relationship Id="rId6" Type="http://schemas.openxmlformats.org/officeDocument/2006/relationships/image" Target="../media/image-10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2-1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3-1.png"/><Relationship Id="rId3" Type="http://schemas.openxmlformats.org/officeDocument/2006/relationships/image" Target="../media/image-13-2.png"/><Relationship Id="rId4" Type="http://schemas.openxmlformats.org/officeDocument/2006/relationships/image" Target="../media/image-13-3.png"/><Relationship Id="rId5" Type="http://schemas.openxmlformats.org/officeDocument/2006/relationships/image" Target="../media/image-13-4.png"/><Relationship Id="rId6" Type="http://schemas.openxmlformats.org/officeDocument/2006/relationships/image" Target="../media/image-13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4-1.png"/><Relationship Id="rId3" Type="http://schemas.openxmlformats.org/officeDocument/2006/relationships/image" Target="../media/image-14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5-1.png"/><Relationship Id="rId3" Type="http://schemas.openxmlformats.org/officeDocument/2006/relationships/image" Target="../media/image-15-2.png"/><Relationship Id="rId4" Type="http://schemas.openxmlformats.org/officeDocument/2006/relationships/image" Target="../media/image-15-3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6-1.png"/><Relationship Id="rId3" Type="http://schemas.openxmlformats.org/officeDocument/2006/relationships/image" Target="../media/image-16-2.png"/><Relationship Id="rId4" Type="http://schemas.openxmlformats.org/officeDocument/2006/relationships/image" Target="../media/image-16-3.png"/><Relationship Id="rId5" Type="http://schemas.openxmlformats.org/officeDocument/2006/relationships/image" Target="../media/image-16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3" Type="http://schemas.openxmlformats.org/officeDocument/2006/relationships/slide" Target="slide18.xml"/><Relationship Id="rId2" Type="http://schemas.openxmlformats.org/officeDocument/2006/relationships/image" Target="../media/image-17-1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18-1.png"/><Relationship Id="rId3" Type="http://schemas.openxmlformats.org/officeDocument/2006/relationships/image" Target="../media/image-18-2.png"/><Relationship Id="rId4" Type="http://schemas.openxmlformats.org/officeDocument/2006/relationships/image" Target="../media/image-18-3.png"/><Relationship Id="rId5" Type="http://schemas.openxmlformats.org/officeDocument/2006/relationships/image" Target="../media/image-18-4.png"/><Relationship Id="rId6" Type="http://schemas.openxmlformats.org/officeDocument/2006/relationships/image" Target="../media/image-18-5.png"/><Relationship Id="rId7" Type="http://schemas.openxmlformats.org/officeDocument/2006/relationships/image" Target="../media/image-18-6.png"/><Relationship Id="rId8" Type="http://schemas.openxmlformats.org/officeDocument/2006/relationships/slideLayout" Target="../slideLayouts/slideLayout4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5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1-1.png"/><Relationship Id="rId3" Type="http://schemas.openxmlformats.org/officeDocument/2006/relationships/image" Target="../media/image-21-2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2-1.png"/><Relationship Id="rId3" Type="http://schemas.openxmlformats.org/officeDocument/2006/relationships/image" Target="../media/image-22-2.png"/><Relationship Id="rId4" Type="http://schemas.openxmlformats.org/officeDocument/2006/relationships/image" Target="../media/image-22-3.png"/><Relationship Id="rId5" Type="http://schemas.openxmlformats.org/officeDocument/2006/relationships/image" Target="../media/image-22-4.png"/><Relationship Id="rId6" Type="http://schemas.openxmlformats.org/officeDocument/2006/relationships/image" Target="../media/image-22-5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3-1.png"/><Relationship Id="rId3" Type="http://schemas.openxmlformats.org/officeDocument/2006/relationships/image" Target="../media/image-23-2.png"/><Relationship Id="rId4" Type="http://schemas.openxmlformats.org/officeDocument/2006/relationships/image" Target="../media/image-23-3.png"/><Relationship Id="rId5" Type="http://schemas.openxmlformats.org/officeDocument/2006/relationships/image" Target="../media/image-23-4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" Target="slide7.xml"/><Relationship Id="rId2" Type="http://schemas.openxmlformats.org/officeDocument/2006/relationships/image" Target="../media/image-24-1.png"/><Relationship Id="rId3" Type="http://schemas.openxmlformats.org/officeDocument/2006/relationships/image" Target="../media/image-24-2.png"/><Relationship Id="rId4" Type="http://schemas.openxmlformats.org/officeDocument/2006/relationships/image" Target="../media/image-24-3.png"/><Relationship Id="rId5" Type="http://schemas.openxmlformats.org/officeDocument/2006/relationships/image" Target="../media/image-24-4.png"/><Relationship Id="rId6" Type="http://schemas.openxmlformats.org/officeDocument/2006/relationships/image" Target="../media/image-24-5.png"/><Relationship Id="rId7" Type="http://schemas.openxmlformats.org/officeDocument/2006/relationships/slideLayout" Target="../slideLayouts/slideLayout5.xml"/><Relationship Id="rId8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ll AIDL · 교육생용 강의안"/>
          <p:cNvSpPr/>
          <p:nvPr/>
        </p:nvSpPr>
        <p:spPr>
          <a:xfrm>
            <a:off x="548640" y="868680"/>
            <a:ext cx="2171700" cy="31089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548640" y="868680"/>
            <a:ext cx="21717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AIDL · 교육생용 강의안</a:t>
            </a:r>
            <a:endParaRPr lang="en-US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548640" y="1188720"/>
            <a:ext cx="5212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AI 책쓰기</a:t>
            </a:r>
            <a:endParaRPr lang="en-US" sz="4000" dirty="0"/>
          </a:p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책출판</a:t>
            </a:r>
            <a:endParaRPr lang="en-US" sz="4000" dirty="0"/>
          </a:p>
        </p:txBody>
      </p:sp>
      <p:sp>
        <p:nvSpPr>
          <p:cNvPr id="5" name="Text 0"/>
          <p:cNvSpPr/>
          <p:nvPr>
            <p:ph idx="101" type="body" hasCustomPrompt="1"/>
          </p:nvPr>
        </p:nvSpPr>
        <p:spPr>
          <a:xfrm>
            <a:off x="548640" y="292608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3"/>
                </a:solidFill>
              </a:rPr>
              <a:t>내 책의 목차부터 출간까지, AI와 함께</a:t>
            </a:r>
            <a:endParaRPr lang="en-US" sz="1800" dirty="0"/>
          </a:p>
        </p:txBody>
      </p:sp>
      <p:sp>
        <p:nvSpPr>
          <p:cNvPr id="6" name="pill JH RESULT 5"/>
          <p:cNvSpPr/>
          <p:nvPr/>
        </p:nvSpPr>
        <p:spPr>
          <a:xfrm>
            <a:off x="548640" y="3520440"/>
            <a:ext cx="1737360" cy="420624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548640" y="3520440"/>
            <a:ext cx="17373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JH RESULT 5</a:t>
            </a:r>
            <a:endParaRPr lang="en-US" sz="1400" dirty="0"/>
          </a:p>
        </p:txBody>
      </p:sp>
      <p:sp>
        <p:nvSpPr>
          <p:cNvPr id="8" name="pill 최재향 · AIDL 대표"/>
          <p:cNvSpPr/>
          <p:nvPr/>
        </p:nvSpPr>
        <p:spPr>
          <a:xfrm>
            <a:off x="2423160" y="3520440"/>
            <a:ext cx="1828800" cy="420624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 w="12700">
            <a:solidFill>
              <a:srgbClr val="475569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423160" y="352044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최재향 · AIDL 대표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943600" y="868680"/>
            <a:ext cx="2926080" cy="2926080"/>
          </a:xfrm>
          <a:prstGeom prst="ellipse">
            <a:avLst/>
          </a:prstGeom>
          <a:solidFill>
            <a:schemeClr val="accent4"/>
          </a:solidFill>
          <a:ln w="12700">
            <a:solidFill>
              <a:srgbClr val="60A5FA"/>
            </a:solidFill>
            <a:prstDash val="solid"/>
          </a:ln>
        </p:spPr>
      </p:sp>
      <p:pic>
        <p:nvPicPr>
          <p:cNvPr id="11" name="AIDL logo" descr="/home/claude/assets/aidl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80760" y="1005840"/>
            <a:ext cx="2651760" cy="2651760"/>
          </a:xfrm>
          <a:prstGeom prst="rect">
            <a:avLst/>
          </a:prstGeom>
        </p:spPr>
      </p:pic>
      <p:sp>
        <p:nvSpPr>
          <p:cNvPr id="12" name="Text 9"/>
          <p:cNvSpPr txBox="1"/>
          <p:nvPr/>
        </p:nvSpPr>
        <p:spPr>
          <a:xfrm>
            <a:off x="548640" y="4572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accent3"/>
                </a:solidFill>
              </a:rPr>
              <a:t>인공지능디지털연구소 (AIDL) · AI Digital Laboratory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00 · 강사 소개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AI로 현장을 바꾸는 강사</a:t>
            </a:r>
            <a:endParaRPr lang="en-US" sz="3200" dirty="0"/>
          </a:p>
        </p:txBody>
      </p:sp>
      <p:sp>
        <p:nvSpPr>
          <p:cNvPr id="4" name="profile"/>
          <p:cNvSpPr/>
          <p:nvPr/>
        </p:nvSpPr>
        <p:spPr>
          <a:xfrm>
            <a:off x="457200" y="1280160"/>
            <a:ext cx="2743200" cy="3200400"/>
          </a:xfrm>
          <a:prstGeom prst="roundRect">
            <a:avLst>
              <a:gd name="adj" fmla="val 5667"/>
            </a:avLst>
          </a:prstGeom>
          <a:solidFill>
            <a:schemeClr val="tx1"/>
          </a:solidFill>
          <a:ln/>
        </p:spPr>
      </p:sp>
      <p:pic>
        <p:nvPicPr>
          <p:cNvPr id="5" name="최재향 강사" descr="/home/claude/photos_s/c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417320"/>
            <a:ext cx="2286000" cy="2499781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3977640"/>
            <a:ext cx="1097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최재향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1783080" y="397764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5"/>
                </a:solidFill>
              </a:rPr>
              <a:t>AIDL 대표 · AI강사</a:t>
            </a:r>
            <a:endParaRPr lang="en-US" sz="1200" dirty="0"/>
          </a:p>
        </p:txBody>
      </p:sp>
      <p:sp>
        <p:nvSpPr>
          <p:cNvPr id="8" name="credential 1"/>
          <p:cNvSpPr/>
          <p:nvPr/>
        </p:nvSpPr>
        <p:spPr>
          <a:xfrm>
            <a:off x="342900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361188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0752" y="158191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20624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저서 11권 이상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361188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활용 노하우를 책으로</a:t>
            </a:r>
            <a:endParaRPr lang="en-US" sz="1400" dirty="0"/>
          </a:p>
        </p:txBody>
      </p:sp>
      <p:sp>
        <p:nvSpPr>
          <p:cNvPr id="13" name="credential 2"/>
          <p:cNvSpPr/>
          <p:nvPr/>
        </p:nvSpPr>
        <p:spPr>
          <a:xfrm>
            <a:off x="6080760" y="128016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6263640" y="146304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12" y="1581912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858000" y="1417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영화제 수상 6건</a:t>
            </a:r>
            <a:endParaRPr lang="en-US" sz="1600" dirty="0"/>
          </a:p>
        </p:txBody>
      </p:sp>
      <p:sp>
        <p:nvSpPr>
          <p:cNvPr id="17" name="Text 12"/>
          <p:cNvSpPr txBox="1"/>
          <p:nvPr/>
        </p:nvSpPr>
        <p:spPr>
          <a:xfrm>
            <a:off x="6263640" y="210312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영화·영상 · 2024.06~2025.06</a:t>
            </a:r>
            <a:endParaRPr lang="en-US" sz="1400" dirty="0"/>
          </a:p>
        </p:txBody>
      </p:sp>
      <p:sp>
        <p:nvSpPr>
          <p:cNvPr id="18" name="credential 3"/>
          <p:cNvSpPr/>
          <p:nvPr/>
        </p:nvSpPr>
        <p:spPr>
          <a:xfrm>
            <a:off x="342900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3611880" y="3108960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0752" y="3227832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20624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전국 현장 강의</a:t>
            </a:r>
            <a:endParaRPr lang="en-US" sz="1600" dirty="0"/>
          </a:p>
        </p:txBody>
      </p:sp>
      <p:sp>
        <p:nvSpPr>
          <p:cNvPr id="22" name="Text 16"/>
          <p:cNvSpPr txBox="1"/>
          <p:nvPr/>
        </p:nvSpPr>
        <p:spPr>
          <a:xfrm>
            <a:off x="361188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공공기관·기업·학교·농업기술센터</a:t>
            </a:r>
            <a:endParaRPr lang="en-US" sz="1400" dirty="0"/>
          </a:p>
        </p:txBody>
      </p:sp>
      <p:sp>
        <p:nvSpPr>
          <p:cNvPr id="23" name="credential 4"/>
          <p:cNvSpPr/>
          <p:nvPr/>
        </p:nvSpPr>
        <p:spPr>
          <a:xfrm>
            <a:off x="6080760" y="2926080"/>
            <a:ext cx="2514600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6263640" y="3108960"/>
            <a:ext cx="475488" cy="47548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2512" y="3227832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858000" y="306324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AI 영화감독</a:t>
            </a:r>
            <a:endParaRPr lang="en-US" sz="1600" dirty="0"/>
          </a:p>
        </p:txBody>
      </p:sp>
      <p:sp>
        <p:nvSpPr>
          <p:cNvPr id="27" name="Text 20"/>
          <p:cNvSpPr txBox="1"/>
          <p:nvPr/>
        </p:nvSpPr>
        <p:spPr>
          <a:xfrm>
            <a:off x="6263640" y="3749040"/>
            <a:ext cx="21945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홍보영상·영화 제작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우리 강의는 이렇게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보고 끝나지 않고, 직접 만드는 강의실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hoto card 1"/>
          <p:cNvSpPr/>
          <p:nvPr/>
        </p:nvSpPr>
        <p:spPr>
          <a:xfrm>
            <a:off x="457200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7" name="강사 시연 사진" descr="/home/claude/photos_s/c1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548640" y="1371600"/>
            <a:ext cx="2432304" cy="2103120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640080" y="3611880"/>
            <a:ext cx="384048" cy="38404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143000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강사 시연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화면으로 먼저 보여드립니다</a:t>
            </a:r>
            <a:endParaRPr lang="en-US" sz="1400" dirty="0"/>
          </a:p>
        </p:txBody>
      </p:sp>
      <p:sp>
        <p:nvSpPr>
          <p:cNvPr id="12" name="photo card 2"/>
          <p:cNvSpPr/>
          <p:nvPr/>
        </p:nvSpPr>
        <p:spPr>
          <a:xfrm>
            <a:off x="3264408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3" name="함께 실습 사진" descr="/home/claude/photos_s/c3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3355848" y="1371600"/>
            <a:ext cx="2432304" cy="2103120"/>
          </a:xfrm>
          <a:prstGeom prst="rect">
            <a:avLst/>
          </a:prstGeom>
        </p:spPr>
      </p:pic>
      <p:sp>
        <p:nvSpPr>
          <p:cNvPr id="14" name="Shape 10"/>
          <p:cNvSpPr/>
          <p:nvPr/>
        </p:nvSpPr>
        <p:spPr>
          <a:xfrm>
            <a:off x="3447288" y="3611880"/>
            <a:ext cx="384048" cy="38404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34472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950208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함께 실습</a:t>
            </a:r>
            <a:endParaRPr lang="en-US" sz="1800" dirty="0"/>
          </a:p>
        </p:txBody>
      </p:sp>
      <p:sp>
        <p:nvSpPr>
          <p:cNvPr id="17" name="Text 13"/>
          <p:cNvSpPr txBox="1"/>
          <p:nvPr/>
        </p:nvSpPr>
        <p:spPr>
          <a:xfrm>
            <a:off x="3447288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각자 PC로 직접 따라 합니다</a:t>
            </a:r>
            <a:endParaRPr lang="en-US" sz="1400" dirty="0"/>
          </a:p>
        </p:txBody>
      </p:sp>
      <p:sp>
        <p:nvSpPr>
          <p:cNvPr id="18" name="photo card 3"/>
          <p:cNvSpPr/>
          <p:nvPr/>
        </p:nvSpPr>
        <p:spPr>
          <a:xfrm>
            <a:off x="6071616" y="1280160"/>
            <a:ext cx="2615184" cy="320040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pic>
        <p:nvPicPr>
          <p:cNvPr id="19" name="현장 몰입 사진" descr="/home/claude/photos_s/c4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163056" y="1371600"/>
            <a:ext cx="2432304" cy="2103120"/>
          </a:xfrm>
          <a:prstGeom prst="rect">
            <a:avLst/>
          </a:prstGeom>
        </p:spPr>
      </p:pic>
      <p:sp>
        <p:nvSpPr>
          <p:cNvPr id="20" name="Shape 15"/>
          <p:cNvSpPr/>
          <p:nvPr/>
        </p:nvSpPr>
        <p:spPr>
          <a:xfrm>
            <a:off x="6254496" y="3611880"/>
            <a:ext cx="384048" cy="38404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6254496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757416" y="3584448"/>
            <a:ext cx="18288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현장 몰입</a:t>
            </a:r>
            <a:endParaRPr lang="en-US" sz="1800" dirty="0"/>
          </a:p>
        </p:txBody>
      </p:sp>
      <p:sp>
        <p:nvSpPr>
          <p:cNvPr id="23" name="Text 18"/>
          <p:cNvSpPr txBox="1"/>
          <p:nvPr/>
        </p:nvSpPr>
        <p:spPr>
          <a:xfrm>
            <a:off x="6254496" y="4041648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이야기로 직접 써 봅니다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01 · 오늘의 약속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끝나면 내 손에 남는 4가지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romise"/>
          <p:cNvSpPr/>
          <p:nvPr/>
        </p:nvSpPr>
        <p:spPr>
          <a:xfrm>
            <a:off x="457200" y="1280160"/>
            <a:ext cx="8229600" cy="777240"/>
          </a:xfrm>
          <a:prstGeom prst="roundRect">
            <a:avLst>
              <a:gd name="adj" fmla="val 20000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731520" y="1280160"/>
            <a:ext cx="7680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듣고 끝나는 교육이 아닙니다. </a:t>
            </a:r>
            <a:pPr indent="0" marL="0">
              <a:buNone/>
            </a:pPr>
            <a:r>
              <a:rPr lang="en-US" sz="2000" b="1" dirty="0">
                <a:solidFill>
                  <a:schemeClr val="accent5"/>
                </a:solidFill>
              </a:rPr>
              <a:t>내 자료로 직접</a:t>
            </a:r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 만들어 갑니다</a:t>
            </a:r>
            <a:endParaRPr lang="en-US" sz="2000" dirty="0"/>
          </a:p>
        </p:txBody>
      </p:sp>
      <p:sp>
        <p:nvSpPr>
          <p:cNvPr id="8" name="result 1"/>
          <p:cNvSpPr/>
          <p:nvPr/>
        </p:nvSpPr>
        <p:spPr>
          <a:xfrm>
            <a:off x="457200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85800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2628900"/>
            <a:ext cx="320040" cy="320040"/>
          </a:xfrm>
          <a:prstGeom prst="rect">
            <a:avLst/>
          </a:prstGeom>
        </p:spPr>
      </p:pic>
      <p:sp>
        <p:nvSpPr>
          <p:cNvPr id="11" name="Text 8"/>
          <p:cNvSpPr txBox="1"/>
          <p:nvPr/>
        </p:nvSpPr>
        <p:spPr>
          <a:xfrm>
            <a:off x="685800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책 목차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독자가 읽고 싶은 구조</a:t>
            </a:r>
            <a:endParaRPr lang="en-US" sz="1400" dirty="0"/>
          </a:p>
        </p:txBody>
      </p:sp>
      <p:sp>
        <p:nvSpPr>
          <p:cNvPr id="13" name="result 2"/>
          <p:cNvSpPr/>
          <p:nvPr/>
        </p:nvSpPr>
        <p:spPr>
          <a:xfrm>
            <a:off x="2569464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8084" y="2628900"/>
            <a:ext cx="320040" cy="320040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2798064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원고 초안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798064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꼭지 완성</a:t>
            </a:r>
            <a:endParaRPr lang="en-US" sz="1400" dirty="0"/>
          </a:p>
        </p:txBody>
      </p:sp>
      <p:sp>
        <p:nvSpPr>
          <p:cNvPr id="18" name="result 3"/>
          <p:cNvSpPr/>
          <p:nvPr/>
        </p:nvSpPr>
        <p:spPr>
          <a:xfrm>
            <a:off x="4681728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910328" y="24688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0348" y="2628900"/>
            <a:ext cx="320040" cy="32004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4910328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출간 로드맵</a:t>
            </a:r>
            <a:endParaRPr lang="en-US" sz="1600" dirty="0"/>
          </a:p>
        </p:txBody>
      </p:sp>
      <p:sp>
        <p:nvSpPr>
          <p:cNvPr id="22" name="Text 17"/>
          <p:cNvSpPr txBox="1"/>
          <p:nvPr/>
        </p:nvSpPr>
        <p:spPr>
          <a:xfrm>
            <a:off x="4910328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출간까지의 단계</a:t>
            </a:r>
            <a:endParaRPr lang="en-US" sz="1400" dirty="0"/>
          </a:p>
        </p:txBody>
      </p:sp>
      <p:sp>
        <p:nvSpPr>
          <p:cNvPr id="23" name="result 4"/>
          <p:cNvSpPr/>
          <p:nvPr/>
        </p:nvSpPr>
        <p:spPr>
          <a:xfrm>
            <a:off x="6793992" y="2286000"/>
            <a:ext cx="1892808" cy="219456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7022592" y="246888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5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2612" y="2628900"/>
            <a:ext cx="320040" cy="320040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7022592" y="324612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집필 체크리스트</a:t>
            </a:r>
            <a:endParaRPr lang="en-US" sz="1600" dirty="0"/>
          </a:p>
        </p:txBody>
      </p:sp>
      <p:sp>
        <p:nvSpPr>
          <p:cNvPr id="27" name="Text 21"/>
          <p:cNvSpPr txBox="1"/>
          <p:nvPr/>
        </p:nvSpPr>
        <p:spPr>
          <a:xfrm>
            <a:off x="7022592" y="3749040"/>
            <a:ext cx="1600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퇴고·점검표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1 · 손들어 투표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책을 쓸 때 가장 막막한 일은?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oice A"/>
          <p:cNvSpPr/>
          <p:nvPr/>
        </p:nvSpPr>
        <p:spPr>
          <a:xfrm>
            <a:off x="45720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581912"/>
            <a:ext cx="640080" cy="6400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73152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A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55448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주제 정하기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155448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무엇을 쓸지 고민</a:t>
            </a:r>
            <a:endParaRPr lang="en-US" sz="1400" dirty="0"/>
          </a:p>
        </p:txBody>
      </p:sp>
      <p:sp>
        <p:nvSpPr>
          <p:cNvPr id="11" name="choice B"/>
          <p:cNvSpPr/>
          <p:nvPr/>
        </p:nvSpPr>
        <p:spPr>
          <a:xfrm>
            <a:off x="4663440" y="12801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937760" y="1581912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937760" y="15819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B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760720" y="14630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목차 짜기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5760720" y="19385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구조를 어떻게</a:t>
            </a:r>
            <a:endParaRPr lang="en-US" sz="1400" dirty="0"/>
          </a:p>
        </p:txBody>
      </p:sp>
      <p:sp>
        <p:nvSpPr>
          <p:cNvPr id="16" name="choice C"/>
          <p:cNvSpPr/>
          <p:nvPr/>
        </p:nvSpPr>
        <p:spPr>
          <a:xfrm>
            <a:off x="45720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2953512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3152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C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55448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첫 문장 쓰기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55448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시작이 어려움</a:t>
            </a:r>
            <a:endParaRPr lang="en-US" sz="1400" dirty="0"/>
          </a:p>
        </p:txBody>
      </p:sp>
      <p:sp>
        <p:nvSpPr>
          <p:cNvPr id="21" name="choice D"/>
          <p:cNvSpPr/>
          <p:nvPr/>
        </p:nvSpPr>
        <p:spPr>
          <a:xfrm>
            <a:off x="4663440" y="2651760"/>
            <a:ext cx="4023360" cy="1234440"/>
          </a:xfrm>
          <a:prstGeom prst="roundRect">
            <a:avLst>
              <a:gd name="adj" fmla="val 1259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937760" y="2953512"/>
            <a:ext cx="640080" cy="640080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4937760" y="295351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D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5760720" y="283464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끝까지 쓰기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3310128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꾸준히 이어 쓰기</a:t>
            </a:r>
            <a:endParaRPr lang="en-US" sz="1400" dirty="0"/>
          </a:p>
        </p:txBody>
      </p:sp>
      <p:sp>
        <p:nvSpPr>
          <p:cNvPr id="26" name="note"/>
          <p:cNvSpPr/>
          <p:nvPr/>
        </p:nvSpPr>
        <p:spPr>
          <a:xfrm>
            <a:off x="457200" y="4023360"/>
            <a:ext cx="8229600" cy="566928"/>
          </a:xfrm>
          <a:prstGeom prst="roundRect">
            <a:avLst>
              <a:gd name="adj" fmla="val 27419"/>
            </a:avLst>
          </a:prstGeom>
          <a:solidFill>
            <a:schemeClr val="accent6"/>
          </a:solidFill>
          <a:ln/>
        </p:spPr>
      </p:sp>
      <p:sp>
        <p:nvSpPr>
          <p:cNvPr id="27" name="Shape 25"/>
          <p:cNvSpPr/>
          <p:nvPr/>
        </p:nvSpPr>
        <p:spPr>
          <a:xfrm>
            <a:off x="658368" y="409651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201668"/>
            <a:ext cx="210312" cy="210312"/>
          </a:xfrm>
          <a:prstGeom prst="rect">
            <a:avLst/>
          </a:prstGeom>
        </p:spPr>
      </p:pic>
      <p:sp>
        <p:nvSpPr>
          <p:cNvPr id="29" name="Text 26"/>
          <p:cNvSpPr txBox="1"/>
          <p:nvPr/>
        </p:nvSpPr>
        <p:spPr>
          <a:xfrm>
            <a:off x="1234440" y="4059936"/>
            <a:ext cx="731520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투표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손을 들어 주세요. 가장 많이 나온 답이 오늘 실습의 핵심 주제가 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02 · 변화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막연한 꿈에서, 목차와 초안으로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before 1"/>
          <p:cNvSpPr/>
          <p:nvPr/>
        </p:nvSpPr>
        <p:spPr>
          <a:xfrm>
            <a:off x="457200" y="1280160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162763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주제는 있는데 시작 못 함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24528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8828" y="1650492"/>
            <a:ext cx="228600" cy="228600"/>
          </a:xfrm>
          <a:prstGeom prst="rect">
            <a:avLst/>
          </a:prstGeom>
        </p:spPr>
      </p:pic>
      <p:sp>
        <p:nvSpPr>
          <p:cNvPr id="11" name="after 1"/>
          <p:cNvSpPr/>
          <p:nvPr/>
        </p:nvSpPr>
        <p:spPr>
          <a:xfrm>
            <a:off x="4846320" y="1280160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5074920" y="1371600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13" name="Text 10"/>
          <p:cNvSpPr txBox="1"/>
          <p:nvPr/>
        </p:nvSpPr>
        <p:spPr>
          <a:xfrm>
            <a:off x="5074920" y="1627632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목차까지 한 번에 설계</a:t>
            </a:r>
            <a:endParaRPr lang="en-US" sz="1600" dirty="0"/>
          </a:p>
        </p:txBody>
      </p:sp>
      <p:sp>
        <p:nvSpPr>
          <p:cNvPr id="14" name="before 2"/>
          <p:cNvSpPr/>
          <p:nvPr/>
        </p:nvSpPr>
        <p:spPr>
          <a:xfrm>
            <a:off x="457200" y="2359152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68580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16" name="Text 13"/>
          <p:cNvSpPr txBox="1"/>
          <p:nvPr/>
        </p:nvSpPr>
        <p:spPr>
          <a:xfrm>
            <a:off x="685800" y="270662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첫 문장에서 멈춤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4224528" y="26151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8828" y="2729484"/>
            <a:ext cx="228600" cy="228600"/>
          </a:xfrm>
          <a:prstGeom prst="rect">
            <a:avLst/>
          </a:prstGeom>
        </p:spPr>
      </p:pic>
      <p:sp>
        <p:nvSpPr>
          <p:cNvPr id="19" name="after 2"/>
          <p:cNvSpPr/>
          <p:nvPr/>
        </p:nvSpPr>
        <p:spPr>
          <a:xfrm>
            <a:off x="4846320" y="2359152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5074920" y="2450592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5074920" y="2706624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꼭지 초안으로 시작</a:t>
            </a:r>
            <a:endParaRPr lang="en-US" sz="1600" dirty="0"/>
          </a:p>
        </p:txBody>
      </p:sp>
      <p:sp>
        <p:nvSpPr>
          <p:cNvPr id="22" name="before 3"/>
          <p:cNvSpPr/>
          <p:nvPr/>
        </p:nvSpPr>
        <p:spPr>
          <a:xfrm>
            <a:off x="457200" y="3438144"/>
            <a:ext cx="3611880" cy="960120"/>
          </a:xfrm>
          <a:prstGeom prst="roundRect">
            <a:avLst>
              <a:gd name="adj" fmla="val 1619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3" name="Text 19"/>
          <p:cNvSpPr txBox="1"/>
          <p:nvPr/>
        </p:nvSpPr>
        <p:spPr>
          <a:xfrm>
            <a:off x="68580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tx2"/>
                </a:solidFill>
              </a:rPr>
              <a:t>BEFORE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85800" y="378561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</a:rPr>
              <a:t>출간 절차가 막막함</a:t>
            </a:r>
            <a:endParaRPr lang="en-US" sz="1600" dirty="0"/>
          </a:p>
        </p:txBody>
      </p:sp>
      <p:sp>
        <p:nvSpPr>
          <p:cNvPr id="25" name="Shape 21"/>
          <p:cNvSpPr/>
          <p:nvPr/>
        </p:nvSpPr>
        <p:spPr>
          <a:xfrm>
            <a:off x="4224528" y="369417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8828" y="3808476"/>
            <a:ext cx="228600" cy="228600"/>
          </a:xfrm>
          <a:prstGeom prst="rect">
            <a:avLst/>
          </a:prstGeom>
        </p:spPr>
      </p:pic>
      <p:sp>
        <p:nvSpPr>
          <p:cNvPr id="27" name="after 3"/>
          <p:cNvSpPr/>
          <p:nvPr/>
        </p:nvSpPr>
        <p:spPr>
          <a:xfrm>
            <a:off x="4846320" y="3438144"/>
            <a:ext cx="3840480" cy="960120"/>
          </a:xfrm>
          <a:prstGeom prst="roundRect">
            <a:avLst>
              <a:gd name="adj" fmla="val 16190"/>
            </a:avLst>
          </a:prstGeom>
          <a:solidFill>
            <a:schemeClr val="accent6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5074920" y="3529584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AFTER</a:t>
            </a:r>
            <a:endParaRPr lang="en-US" sz="1200" dirty="0"/>
          </a:p>
        </p:txBody>
      </p:sp>
      <p:sp>
        <p:nvSpPr>
          <p:cNvPr id="29" name="Text 24"/>
          <p:cNvSpPr txBox="1"/>
          <p:nvPr/>
        </p:nvSpPr>
        <p:spPr>
          <a:xfrm>
            <a:off x="5074920" y="3785616"/>
            <a:ext cx="3474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출간 로드맵 정리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03 · 오늘의 여정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5단계 여정 (단계 이름을 클릭하세요)</a:t>
            </a:r>
            <a:endParaRPr lang="en-US" sz="3200" dirty="0"/>
          </a:p>
        </p:txBody>
      </p:sp>
      <p:sp>
        <p:nvSpPr>
          <p:cNvPr id="4" name="agenda 1"/>
          <p:cNvSpPr/>
          <p:nvPr/>
        </p:nvSpPr>
        <p:spPr>
          <a:xfrm>
            <a:off x="457200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40080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2668" y="1577340"/>
            <a:ext cx="265176" cy="265176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0080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2" action="ppaction://hlinksldjump" tooltip="책 정의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책 정의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주제·독자 정하기</a:t>
            </a:r>
            <a:endParaRPr lang="en-US" sz="1400" dirty="0"/>
          </a:p>
        </p:txBody>
      </p:sp>
      <p:sp>
        <p:nvSpPr>
          <p:cNvPr id="10" name="pill 바로가기 →"/>
          <p:cNvSpPr/>
          <p:nvPr/>
        </p:nvSpPr>
        <p:spPr>
          <a:xfrm>
            <a:off x="640080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640080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12" name="agenda 2"/>
          <p:cNvSpPr/>
          <p:nvPr/>
        </p:nvSpPr>
        <p:spPr>
          <a:xfrm>
            <a:off x="2144268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2327148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9736" y="1577340"/>
            <a:ext cx="265176" cy="26517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2327148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6" name="Text 12"/>
          <p:cNvSpPr txBox="1"/>
          <p:nvPr/>
        </p:nvSpPr>
        <p:spPr>
          <a:xfrm>
            <a:off x="2327148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4" action="ppaction://hlinksldjump" tooltip="목차 설계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 설계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2327148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구조 짜기</a:t>
            </a:r>
            <a:endParaRPr lang="en-US" sz="1400" dirty="0"/>
          </a:p>
        </p:txBody>
      </p:sp>
      <p:sp>
        <p:nvSpPr>
          <p:cNvPr id="18" name="pill 바로가기 →"/>
          <p:cNvSpPr/>
          <p:nvPr/>
        </p:nvSpPr>
        <p:spPr>
          <a:xfrm>
            <a:off x="2327148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9" name="Text 15"/>
          <p:cNvSpPr txBox="1"/>
          <p:nvPr/>
        </p:nvSpPr>
        <p:spPr>
          <a:xfrm>
            <a:off x="2327148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0" name="agenda 3"/>
          <p:cNvSpPr/>
          <p:nvPr/>
        </p:nvSpPr>
        <p:spPr>
          <a:xfrm>
            <a:off x="3831336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014216" y="1444752"/>
            <a:ext cx="530352" cy="53035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6804" y="1577340"/>
            <a:ext cx="265176" cy="26517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014216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9"/>
          <p:cNvSpPr txBox="1"/>
          <p:nvPr/>
        </p:nvSpPr>
        <p:spPr>
          <a:xfrm>
            <a:off x="4014216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6" action="ppaction://hlinksldjump" tooltip="원고 제작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원고 제작</a:t>
            </a:r>
            <a:endParaRPr lang="en-US" sz="1600" dirty="0"/>
          </a:p>
        </p:txBody>
      </p:sp>
      <p:sp>
        <p:nvSpPr>
          <p:cNvPr id="25" name="Text 20"/>
          <p:cNvSpPr txBox="1"/>
          <p:nvPr/>
        </p:nvSpPr>
        <p:spPr>
          <a:xfrm>
            <a:off x="4014216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꼭지 초안 쓰기</a:t>
            </a:r>
            <a:endParaRPr lang="en-US" sz="1400" dirty="0"/>
          </a:p>
        </p:txBody>
      </p:sp>
      <p:sp>
        <p:nvSpPr>
          <p:cNvPr id="26" name="pill 바로가기 →"/>
          <p:cNvSpPr/>
          <p:nvPr/>
        </p:nvSpPr>
        <p:spPr>
          <a:xfrm>
            <a:off x="4014216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 22"/>
          <p:cNvSpPr txBox="1"/>
          <p:nvPr/>
        </p:nvSpPr>
        <p:spPr>
          <a:xfrm>
            <a:off x="4014216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28" name="agenda 4"/>
          <p:cNvSpPr/>
          <p:nvPr/>
        </p:nvSpPr>
        <p:spPr>
          <a:xfrm>
            <a:off x="5518404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>
            <a:off x="5701284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0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3872" y="1577340"/>
            <a:ext cx="265176" cy="265176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5701284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2" name="Text 26"/>
          <p:cNvSpPr txBox="1"/>
          <p:nvPr/>
        </p:nvSpPr>
        <p:spPr>
          <a:xfrm>
            <a:off x="5701284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8" action="ppaction://hlinksldjump" tooltip="집필 자동화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집필 자동화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701284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틀로 이어 쓰기</a:t>
            </a:r>
            <a:endParaRPr lang="en-US" sz="1400" dirty="0"/>
          </a:p>
        </p:txBody>
      </p:sp>
      <p:sp>
        <p:nvSpPr>
          <p:cNvPr id="34" name="pill 바로가기 →"/>
          <p:cNvSpPr/>
          <p:nvPr/>
        </p:nvSpPr>
        <p:spPr>
          <a:xfrm>
            <a:off x="5701284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5" name="Text 29"/>
          <p:cNvSpPr txBox="1"/>
          <p:nvPr/>
        </p:nvSpPr>
        <p:spPr>
          <a:xfrm>
            <a:off x="5701284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36" name="agenda 5"/>
          <p:cNvSpPr/>
          <p:nvPr/>
        </p:nvSpPr>
        <p:spPr>
          <a:xfrm>
            <a:off x="7205472" y="1280160"/>
            <a:ext cx="1481328" cy="237744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7388352" y="1444752"/>
            <a:ext cx="530352" cy="530352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8" name="Image 4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20940" y="1577340"/>
            <a:ext cx="265176" cy="265176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7388352" y="205740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40" name="Text 33"/>
          <p:cNvSpPr txBox="1"/>
          <p:nvPr/>
        </p:nvSpPr>
        <p:spPr>
          <a:xfrm>
            <a:off x="7388352" y="2304288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u="sng" dirty="0">
                <a:solidFill>
                  <a:schemeClr val="tx1"/>
                </a:solidFill>
                <a:hlinkClick r:id="rId10" action="ppaction://hlinksldjump" tooltip="출간·확산 바로가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출간·확산</a:t>
            </a:r>
            <a:endParaRPr lang="en-US" sz="1600" dirty="0"/>
          </a:p>
        </p:txBody>
      </p:sp>
      <p:sp>
        <p:nvSpPr>
          <p:cNvPr id="41" name="Text 34"/>
          <p:cNvSpPr txBox="1"/>
          <p:nvPr/>
        </p:nvSpPr>
        <p:spPr>
          <a:xfrm>
            <a:off x="7388352" y="2697480"/>
            <a:ext cx="1234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출간 준비하기</a:t>
            </a:r>
            <a:endParaRPr lang="en-US" sz="1400" dirty="0"/>
          </a:p>
        </p:txBody>
      </p:sp>
      <p:sp>
        <p:nvSpPr>
          <p:cNvPr id="42" name="pill 바로가기 →"/>
          <p:cNvSpPr/>
          <p:nvPr/>
        </p:nvSpPr>
        <p:spPr>
          <a:xfrm>
            <a:off x="7388352" y="3218688"/>
            <a:ext cx="114300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43" name="Text 36"/>
          <p:cNvSpPr txBox="1"/>
          <p:nvPr/>
        </p:nvSpPr>
        <p:spPr>
          <a:xfrm>
            <a:off x="7388352" y="3218688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바로가기 →</a:t>
            </a:r>
            <a:endParaRPr lang="en-US" sz="1200" dirty="0"/>
          </a:p>
        </p:txBody>
      </p:sp>
      <p:sp>
        <p:nvSpPr>
          <p:cNvPr id="4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5" name="Shape 38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6" name="Image 5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47" name="Text 39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슬라이드쇼에서 단계 이름을 누르면 이동하고, 오른쪽 위 [목차로]로 돌아옵니다.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04 · JH RESULT 5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결과가 남는 5단계 공식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ep 1"/>
          <p:cNvSpPr/>
          <p:nvPr/>
        </p:nvSpPr>
        <p:spPr>
          <a:xfrm>
            <a:off x="457200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160020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40080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책 정의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640080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누구를 위한 책인지 정하기</a:t>
            </a:r>
            <a:endParaRPr lang="en-US" sz="14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676" y="2258568"/>
            <a:ext cx="128016" cy="182880"/>
          </a:xfrm>
          <a:prstGeom prst="rect">
            <a:avLst/>
          </a:prstGeom>
        </p:spPr>
      </p:pic>
      <p:sp>
        <p:nvSpPr>
          <p:cNvPr id="13" name="step 2"/>
          <p:cNvSpPr/>
          <p:nvPr/>
        </p:nvSpPr>
        <p:spPr>
          <a:xfrm>
            <a:off x="2144268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2327148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4308" y="1600200"/>
            <a:ext cx="274320" cy="27432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327148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02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327148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목차 설계</a:t>
            </a:r>
            <a:endParaRPr lang="en-US" sz="1600" dirty="0"/>
          </a:p>
        </p:txBody>
      </p:sp>
      <p:sp>
        <p:nvSpPr>
          <p:cNvPr id="18" name="Text 13"/>
          <p:cNvSpPr txBox="1"/>
          <p:nvPr/>
        </p:nvSpPr>
        <p:spPr>
          <a:xfrm>
            <a:off x="2327148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목차와 흐름 설계</a:t>
            </a:r>
            <a:endParaRPr lang="en-US" sz="1400" dirty="0"/>
          </a:p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6744" y="2258568"/>
            <a:ext cx="128016" cy="182880"/>
          </a:xfrm>
          <a:prstGeom prst="rect">
            <a:avLst/>
          </a:prstGeom>
        </p:spPr>
      </p:pic>
      <p:sp>
        <p:nvSpPr>
          <p:cNvPr id="20" name="step 3"/>
          <p:cNvSpPr/>
          <p:nvPr/>
        </p:nvSpPr>
        <p:spPr>
          <a:xfrm>
            <a:off x="3831336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tx1"/>
          </a:solidFill>
          <a:ln/>
        </p:spPr>
      </p:sp>
      <p:sp>
        <p:nvSpPr>
          <p:cNvPr id="21" name="Shape 15"/>
          <p:cNvSpPr/>
          <p:nvPr/>
        </p:nvSpPr>
        <p:spPr>
          <a:xfrm>
            <a:off x="4014216" y="14630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1376" y="1600200"/>
            <a:ext cx="274320" cy="27432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014216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5"/>
                </a:solidFill>
              </a:rPr>
              <a:t>STEP 03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014216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원고 제작</a:t>
            </a:r>
            <a:endParaRPr lang="en-US" sz="1600" dirty="0"/>
          </a:p>
        </p:txBody>
      </p:sp>
      <p:sp>
        <p:nvSpPr>
          <p:cNvPr id="25" name="Text 18"/>
          <p:cNvSpPr txBox="1"/>
          <p:nvPr/>
        </p:nvSpPr>
        <p:spPr>
          <a:xfrm>
            <a:off x="4014216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꼭지별 초안 만들기</a:t>
            </a:r>
            <a:endParaRPr lang="en-US" sz="1400" dirty="0"/>
          </a:p>
        </p:txBody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3812" y="2258568"/>
            <a:ext cx="128016" cy="182880"/>
          </a:xfrm>
          <a:prstGeom prst="rect">
            <a:avLst/>
          </a:prstGeom>
        </p:spPr>
      </p:pic>
      <p:sp>
        <p:nvSpPr>
          <p:cNvPr id="27" name="step 4"/>
          <p:cNvSpPr/>
          <p:nvPr/>
        </p:nvSpPr>
        <p:spPr>
          <a:xfrm>
            <a:off x="5518404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0"/>
          <p:cNvSpPr/>
          <p:nvPr/>
        </p:nvSpPr>
        <p:spPr>
          <a:xfrm>
            <a:off x="5701284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38444" y="1600200"/>
            <a:ext cx="274320" cy="274320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5701284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04</a:t>
            </a:r>
            <a:endParaRPr lang="en-US" sz="1200" dirty="0"/>
          </a:p>
        </p:txBody>
      </p:sp>
      <p:sp>
        <p:nvSpPr>
          <p:cNvPr id="31" name="Text 22"/>
          <p:cNvSpPr txBox="1"/>
          <p:nvPr/>
        </p:nvSpPr>
        <p:spPr>
          <a:xfrm>
            <a:off x="5701284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집필 자동화</a:t>
            </a:r>
            <a:endParaRPr lang="en-US" sz="1600" dirty="0"/>
          </a:p>
        </p:txBody>
      </p:sp>
      <p:sp>
        <p:nvSpPr>
          <p:cNvPr id="32" name="Text 23"/>
          <p:cNvSpPr txBox="1"/>
          <p:nvPr/>
        </p:nvSpPr>
        <p:spPr>
          <a:xfrm>
            <a:off x="5701284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꼭지 틀로 반복 집필</a:t>
            </a:r>
            <a:endParaRPr lang="en-US" sz="1400" dirty="0"/>
          </a:p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40880" y="2258568"/>
            <a:ext cx="128016" cy="182880"/>
          </a:xfrm>
          <a:prstGeom prst="rect">
            <a:avLst/>
          </a:prstGeom>
        </p:spPr>
      </p:pic>
      <p:sp>
        <p:nvSpPr>
          <p:cNvPr id="34" name="step 5"/>
          <p:cNvSpPr/>
          <p:nvPr/>
        </p:nvSpPr>
        <p:spPr>
          <a:xfrm>
            <a:off x="7205472" y="1280160"/>
            <a:ext cx="1481328" cy="2286000"/>
          </a:xfrm>
          <a:prstGeom prst="roundRect">
            <a:avLst>
              <a:gd name="adj" fmla="val 1049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5" name="Shape 25"/>
          <p:cNvSpPr/>
          <p:nvPr/>
        </p:nvSpPr>
        <p:spPr>
          <a:xfrm>
            <a:off x="7388352" y="14630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8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25512" y="1600200"/>
            <a:ext cx="274320" cy="274320"/>
          </a:xfrm>
          <a:prstGeom prst="rect">
            <a:avLst/>
          </a:prstGeom>
        </p:spPr>
      </p:pic>
      <p:sp>
        <p:nvSpPr>
          <p:cNvPr id="37" name="Text 26"/>
          <p:cNvSpPr txBox="1"/>
          <p:nvPr/>
        </p:nvSpPr>
        <p:spPr>
          <a:xfrm>
            <a:off x="7388352" y="2103120"/>
            <a:ext cx="1188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chemeClr val="accent1"/>
                </a:solidFill>
              </a:rPr>
              <a:t>STEP 05</a:t>
            </a:r>
            <a:endParaRPr lang="en-US" sz="1200" dirty="0"/>
          </a:p>
        </p:txBody>
      </p:sp>
      <p:sp>
        <p:nvSpPr>
          <p:cNvPr id="38" name="Text 27"/>
          <p:cNvSpPr txBox="1"/>
          <p:nvPr/>
        </p:nvSpPr>
        <p:spPr>
          <a:xfrm>
            <a:off x="7388352" y="2359152"/>
            <a:ext cx="12618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출간·확산</a:t>
            </a:r>
            <a:endParaRPr lang="en-US" sz="1600" dirty="0"/>
          </a:p>
        </p:txBody>
      </p:sp>
      <p:sp>
        <p:nvSpPr>
          <p:cNvPr id="39" name="Text 28"/>
          <p:cNvSpPr txBox="1"/>
          <p:nvPr/>
        </p:nvSpPr>
        <p:spPr>
          <a:xfrm>
            <a:off x="7388352" y="2761488"/>
            <a:ext cx="1234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출간 로드맵과 홍보</a:t>
            </a:r>
            <a:endParaRPr lang="en-US" sz="1400" dirty="0"/>
          </a:p>
        </p:txBody>
      </p:sp>
      <p:sp>
        <p:nvSpPr>
          <p:cNvPr id="40" name="note"/>
          <p:cNvSpPr/>
          <p:nvPr/>
        </p:nvSpPr>
        <p:spPr>
          <a:xfrm>
            <a:off x="457200" y="37947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41" name="Shape 30"/>
          <p:cNvSpPr/>
          <p:nvPr/>
        </p:nvSpPr>
        <p:spPr>
          <a:xfrm>
            <a:off x="658368" y="39136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42" name="Image 9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3524" y="4018788"/>
            <a:ext cx="210312" cy="210312"/>
          </a:xfrm>
          <a:prstGeom prst="rect">
            <a:avLst/>
          </a:prstGeom>
        </p:spPr>
      </p:pic>
      <p:sp>
        <p:nvSpPr>
          <p:cNvPr id="43" name="Text 31"/>
          <p:cNvSpPr txBox="1"/>
          <p:nvPr/>
        </p:nvSpPr>
        <p:spPr>
          <a:xfrm>
            <a:off x="1234440" y="38313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핵심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AI는 도구, 내 경험과 관점이 책의 중심입니다.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01 · 책 정의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쓸 책, 이 3가지로 정합니다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riterion 1"/>
          <p:cNvSpPr/>
          <p:nvPr/>
        </p:nvSpPr>
        <p:spPr>
          <a:xfrm>
            <a:off x="457200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32" y="1623060"/>
            <a:ext cx="283464" cy="28346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주제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내가 가장 잘 아는 것</a:t>
            </a:r>
            <a:endParaRPr lang="en-US" sz="1400" dirty="0"/>
          </a:p>
        </p:txBody>
      </p:sp>
      <p:sp>
        <p:nvSpPr>
          <p:cNvPr id="11" name="criterion 2"/>
          <p:cNvSpPr/>
          <p:nvPr/>
        </p:nvSpPr>
        <p:spPr>
          <a:xfrm>
            <a:off x="3264408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3493008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4740" y="1623060"/>
            <a:ext cx="283464" cy="28346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224528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독자</a:t>
            </a:r>
            <a:endParaRPr lang="en-US" sz="1800" dirty="0"/>
          </a:p>
        </p:txBody>
      </p:sp>
      <p:sp>
        <p:nvSpPr>
          <p:cNvPr id="15" name="Text 11"/>
          <p:cNvSpPr txBox="1"/>
          <p:nvPr/>
        </p:nvSpPr>
        <p:spPr>
          <a:xfrm>
            <a:off x="3493008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누가 읽을 책인지</a:t>
            </a:r>
            <a:endParaRPr lang="en-US" sz="1400" dirty="0"/>
          </a:p>
        </p:txBody>
      </p:sp>
      <p:sp>
        <p:nvSpPr>
          <p:cNvPr id="16" name="criterion 3"/>
          <p:cNvSpPr/>
          <p:nvPr/>
        </p:nvSpPr>
        <p:spPr>
          <a:xfrm>
            <a:off x="6071616" y="1280160"/>
            <a:ext cx="2615184" cy="1691640"/>
          </a:xfrm>
          <a:prstGeom prst="roundRect">
            <a:avLst>
              <a:gd name="adj" fmla="val 9189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300216" y="148132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948" y="1623060"/>
            <a:ext cx="283464" cy="28346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7031736" y="148132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차별점</a:t>
            </a:r>
            <a:endParaRPr lang="en-US" sz="1800" dirty="0"/>
          </a:p>
        </p:txBody>
      </p:sp>
      <p:sp>
        <p:nvSpPr>
          <p:cNvPr id="20" name="Text 15"/>
          <p:cNvSpPr txBox="1"/>
          <p:nvPr/>
        </p:nvSpPr>
        <p:spPr>
          <a:xfrm>
            <a:off x="6300216" y="221284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경험이 담긴 관점</a:t>
            </a:r>
            <a:endParaRPr lang="en-US" sz="1400" dirty="0"/>
          </a:p>
        </p:txBody>
      </p:sp>
      <p:sp>
        <p:nvSpPr>
          <p:cNvPr id="21" name="practice 1"/>
          <p:cNvSpPr/>
          <p:nvPr/>
        </p:nvSpPr>
        <p:spPr>
          <a:xfrm>
            <a:off x="457200" y="3200400"/>
            <a:ext cx="8229600" cy="1280160"/>
          </a:xfrm>
          <a:prstGeom prst="roundRect">
            <a:avLst>
              <a:gd name="adj" fmla="val 12143"/>
            </a:avLst>
          </a:prstGeom>
          <a:solidFill>
            <a:schemeClr val="tx1"/>
          </a:solidFill>
          <a:ln/>
        </p:spPr>
      </p:sp>
      <p:sp>
        <p:nvSpPr>
          <p:cNvPr id="22" name="Shape 17"/>
          <p:cNvSpPr/>
          <p:nvPr/>
        </p:nvSpPr>
        <p:spPr>
          <a:xfrm>
            <a:off x="731520" y="34747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611880"/>
            <a:ext cx="274320" cy="27432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463040" y="3383280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실습 1 · 8분</a:t>
            </a:r>
            <a:endParaRPr lang="en-US" sz="1400" dirty="0"/>
          </a:p>
        </p:txBody>
      </p:sp>
      <p:sp>
        <p:nvSpPr>
          <p:cNvPr id="25" name="Text 19"/>
          <p:cNvSpPr txBox="1"/>
          <p:nvPr/>
        </p:nvSpPr>
        <p:spPr>
          <a:xfrm>
            <a:off x="1463040" y="3730752"/>
            <a:ext cx="6949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책 주제 후보 3개를 적고 1개를 고르세요</a:t>
            </a:r>
            <a:endParaRPr lang="en-US" sz="1800" dirty="0"/>
          </a:p>
        </p:txBody>
      </p:sp>
      <p:sp>
        <p:nvSpPr>
          <p:cNvPr id="26" name="Text 20"/>
          <p:cNvSpPr txBox="1"/>
          <p:nvPr/>
        </p:nvSpPr>
        <p:spPr>
          <a:xfrm>
            <a:off x="1463040" y="4133088"/>
            <a:ext cx="6949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※ 타인의 글을 그대로 옮기지 말고 내 경험으로 쓰세요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목차 설계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집필을 4조각으로, 역할을 나눕니다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piece 1"/>
          <p:cNvSpPr/>
          <p:nvPr/>
        </p:nvSpPr>
        <p:spPr>
          <a:xfrm>
            <a:off x="457200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676" y="1632204"/>
            <a:ext cx="301752" cy="301752"/>
          </a:xfrm>
          <a:prstGeom prst="rect">
            <a:avLst/>
          </a:prstGeom>
        </p:spPr>
      </p:pic>
      <p:sp>
        <p:nvSpPr>
          <p:cNvPr id="9" name="pill 사람"/>
          <p:cNvSpPr/>
          <p:nvPr/>
        </p:nvSpPr>
        <p:spPr>
          <a:xfrm>
            <a:off x="1645920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645920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85800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경험</a:t>
            </a:r>
            <a:endParaRPr lang="en-US" sz="2200" dirty="0"/>
          </a:p>
        </p:txBody>
      </p:sp>
      <p:sp>
        <p:nvSpPr>
          <p:cNvPr id="12" name="Text 9"/>
          <p:cNvSpPr txBox="1"/>
          <p:nvPr/>
        </p:nvSpPr>
        <p:spPr>
          <a:xfrm>
            <a:off x="685800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이야기·사례 정리</a:t>
            </a:r>
            <a:endParaRPr lang="en-US" sz="1400" dirty="0"/>
          </a:p>
        </p:txBody>
      </p:sp>
      <p:sp>
        <p:nvSpPr>
          <p:cNvPr id="13" name="piece 2"/>
          <p:cNvSpPr/>
          <p:nvPr/>
        </p:nvSpPr>
        <p:spPr>
          <a:xfrm>
            <a:off x="2569464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2798064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8940" y="1632204"/>
            <a:ext cx="301752" cy="301752"/>
          </a:xfrm>
          <a:prstGeom prst="rect">
            <a:avLst/>
          </a:prstGeom>
        </p:spPr>
      </p:pic>
      <p:sp>
        <p:nvSpPr>
          <p:cNvPr id="16" name="pill 사람"/>
          <p:cNvSpPr/>
          <p:nvPr/>
        </p:nvSpPr>
        <p:spPr>
          <a:xfrm>
            <a:off x="3758184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17" name="Text 13"/>
          <p:cNvSpPr txBox="1"/>
          <p:nvPr/>
        </p:nvSpPr>
        <p:spPr>
          <a:xfrm>
            <a:off x="3758184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18" name="Text 14"/>
          <p:cNvSpPr txBox="1"/>
          <p:nvPr/>
        </p:nvSpPr>
        <p:spPr>
          <a:xfrm>
            <a:off x="2798064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구조</a:t>
            </a:r>
            <a:endParaRPr lang="en-US" sz="2200" dirty="0"/>
          </a:p>
        </p:txBody>
      </p:sp>
      <p:sp>
        <p:nvSpPr>
          <p:cNvPr id="19" name="Text 15"/>
          <p:cNvSpPr txBox="1"/>
          <p:nvPr/>
        </p:nvSpPr>
        <p:spPr>
          <a:xfrm>
            <a:off x="2798064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목차·꼭지 정하기</a:t>
            </a:r>
            <a:endParaRPr lang="en-US" sz="1400" dirty="0"/>
          </a:p>
        </p:txBody>
      </p:sp>
      <p:sp>
        <p:nvSpPr>
          <p:cNvPr id="20" name="piece 3"/>
          <p:cNvSpPr/>
          <p:nvPr/>
        </p:nvSpPr>
        <p:spPr>
          <a:xfrm>
            <a:off x="4681728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tx1"/>
          </a:solidFill>
          <a:ln/>
        </p:spPr>
      </p:sp>
      <p:sp>
        <p:nvSpPr>
          <p:cNvPr id="21" name="Shape 17"/>
          <p:cNvSpPr/>
          <p:nvPr/>
        </p:nvSpPr>
        <p:spPr>
          <a:xfrm>
            <a:off x="4910328" y="1481328"/>
            <a:ext cx="603504" cy="603504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1204" y="1632204"/>
            <a:ext cx="301752" cy="301752"/>
          </a:xfrm>
          <a:prstGeom prst="rect">
            <a:avLst/>
          </a:prstGeom>
        </p:spPr>
      </p:pic>
      <p:sp>
        <p:nvSpPr>
          <p:cNvPr id="23" name="pill AI"/>
          <p:cNvSpPr/>
          <p:nvPr/>
        </p:nvSpPr>
        <p:spPr>
          <a:xfrm>
            <a:off x="5870448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5870448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AI</a:t>
            </a:r>
            <a:endParaRPr lang="en-US" sz="1400" dirty="0"/>
          </a:p>
        </p:txBody>
      </p:sp>
      <p:sp>
        <p:nvSpPr>
          <p:cNvPr id="25" name="Text 20"/>
          <p:cNvSpPr txBox="1"/>
          <p:nvPr/>
        </p:nvSpPr>
        <p:spPr>
          <a:xfrm>
            <a:off x="4910328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초안</a:t>
            </a:r>
            <a:endParaRPr lang="en-US" sz="2200" dirty="0"/>
          </a:p>
        </p:txBody>
      </p:sp>
      <p:sp>
        <p:nvSpPr>
          <p:cNvPr id="26" name="Text 21"/>
          <p:cNvSpPr txBox="1"/>
          <p:nvPr/>
        </p:nvSpPr>
        <p:spPr>
          <a:xfrm>
            <a:off x="4910328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AI가 먼저 쓰기</a:t>
            </a:r>
            <a:endParaRPr lang="en-US" sz="1400" dirty="0"/>
          </a:p>
        </p:txBody>
      </p:sp>
      <p:sp>
        <p:nvSpPr>
          <p:cNvPr id="27" name="piece 4"/>
          <p:cNvSpPr/>
          <p:nvPr/>
        </p:nvSpPr>
        <p:spPr>
          <a:xfrm>
            <a:off x="6793992" y="1280160"/>
            <a:ext cx="1892808" cy="23774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Shape 23"/>
          <p:cNvSpPr/>
          <p:nvPr/>
        </p:nvSpPr>
        <p:spPr>
          <a:xfrm>
            <a:off x="7022592" y="1481328"/>
            <a:ext cx="603504" cy="60350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1632204"/>
            <a:ext cx="301752" cy="301752"/>
          </a:xfrm>
          <a:prstGeom prst="rect">
            <a:avLst/>
          </a:prstGeom>
        </p:spPr>
      </p:pic>
      <p:sp>
        <p:nvSpPr>
          <p:cNvPr id="30" name="pill 사람"/>
          <p:cNvSpPr/>
          <p:nvPr/>
        </p:nvSpPr>
        <p:spPr>
          <a:xfrm>
            <a:off x="7982712" y="1572768"/>
            <a:ext cx="566928" cy="36576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7982712" y="1572768"/>
            <a:ext cx="5669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사람</a:t>
            </a:r>
            <a:endParaRPr lang="en-US" sz="1400" dirty="0"/>
          </a:p>
        </p:txBody>
      </p:sp>
      <p:sp>
        <p:nvSpPr>
          <p:cNvPr id="32" name="Text 26"/>
          <p:cNvSpPr txBox="1"/>
          <p:nvPr/>
        </p:nvSpPr>
        <p:spPr>
          <a:xfrm>
            <a:off x="7022592" y="2286000"/>
            <a:ext cx="1554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퇴고</a:t>
            </a:r>
            <a:endParaRPr lang="en-US" sz="2200" dirty="0"/>
          </a:p>
        </p:txBody>
      </p:sp>
      <p:sp>
        <p:nvSpPr>
          <p:cNvPr id="33" name="Text 27"/>
          <p:cNvSpPr txBox="1"/>
          <p:nvPr/>
        </p:nvSpPr>
        <p:spPr>
          <a:xfrm>
            <a:off x="7022592" y="2743200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사실·문체 다듬기</a:t>
            </a:r>
            <a:endParaRPr lang="en-US" sz="1400" dirty="0"/>
          </a:p>
        </p:txBody>
      </p:sp>
      <p:sp>
        <p:nvSpPr>
          <p:cNvPr id="34" name="note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35" name="Shape 29"/>
          <p:cNvSpPr/>
          <p:nvPr/>
        </p:nvSpPr>
        <p:spPr>
          <a:xfrm>
            <a:off x="658368" y="395935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6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064508"/>
            <a:ext cx="210312" cy="210312"/>
          </a:xfrm>
          <a:prstGeom prst="rect">
            <a:avLst/>
          </a:prstGeom>
        </p:spPr>
      </p:pic>
      <p:sp>
        <p:nvSpPr>
          <p:cNvPr id="37" name="Text 30"/>
          <p:cNvSpPr txBox="1"/>
          <p:nvPr/>
        </p:nvSpPr>
        <p:spPr>
          <a:xfrm>
            <a:off x="1234440" y="387705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역할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초안은 AI가, 내 경험과 최종 문장은 저자가 씁니다.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지시문 6요소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좋은 지시문은 6가지로 만듭니다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element 1"/>
          <p:cNvSpPr/>
          <p:nvPr/>
        </p:nvSpPr>
        <p:spPr>
          <a:xfrm>
            <a:off x="457200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512064" cy="512064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85800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1371600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명령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85800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"목차를 설계해 줘"</a:t>
            </a:r>
            <a:endParaRPr lang="en-US" sz="1400" dirty="0"/>
          </a:p>
        </p:txBody>
      </p:sp>
      <p:sp>
        <p:nvSpPr>
          <p:cNvPr id="11" name="element 2"/>
          <p:cNvSpPr/>
          <p:nvPr/>
        </p:nvSpPr>
        <p:spPr>
          <a:xfrm>
            <a:off x="3264408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93008" y="1481328"/>
            <a:ext cx="512064" cy="512064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3493008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178808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맥락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3493008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"귀농 경험 에세이"</a:t>
            </a:r>
            <a:endParaRPr lang="en-US" sz="1400" dirty="0"/>
          </a:p>
        </p:txBody>
      </p:sp>
      <p:sp>
        <p:nvSpPr>
          <p:cNvPr id="16" name="element 3"/>
          <p:cNvSpPr/>
          <p:nvPr/>
        </p:nvSpPr>
        <p:spPr>
          <a:xfrm>
            <a:off x="6071616" y="128016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300216" y="1481328"/>
            <a:ext cx="512064" cy="512064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300216" y="148132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6986016" y="148132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페르소나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300216" y="214884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"출판 편집자처럼"</a:t>
            </a:r>
            <a:endParaRPr lang="en-US" sz="1400" dirty="0"/>
          </a:p>
        </p:txBody>
      </p:sp>
      <p:sp>
        <p:nvSpPr>
          <p:cNvPr id="21" name="element 4"/>
          <p:cNvSpPr/>
          <p:nvPr/>
        </p:nvSpPr>
        <p:spPr>
          <a:xfrm>
            <a:off x="457200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85800" y="3127248"/>
            <a:ext cx="512064" cy="512064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85800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4</a:t>
            </a:r>
            <a:endParaRPr lang="en-US" sz="1800" dirty="0"/>
          </a:p>
        </p:txBody>
      </p:sp>
      <p:sp>
        <p:nvSpPr>
          <p:cNvPr id="24" name="Text 22"/>
          <p:cNvSpPr txBox="1"/>
          <p:nvPr/>
        </p:nvSpPr>
        <p:spPr>
          <a:xfrm>
            <a:off x="1371600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예시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85800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"이런 구성처럼"</a:t>
            </a:r>
            <a:endParaRPr lang="en-US" sz="1400" dirty="0"/>
          </a:p>
        </p:txBody>
      </p:sp>
      <p:sp>
        <p:nvSpPr>
          <p:cNvPr id="26" name="element 5"/>
          <p:cNvSpPr/>
          <p:nvPr/>
        </p:nvSpPr>
        <p:spPr>
          <a:xfrm>
            <a:off x="3264408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3493008" y="3127248"/>
            <a:ext cx="512064" cy="512064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3493008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29" name="Text 27"/>
          <p:cNvSpPr txBox="1"/>
          <p:nvPr/>
        </p:nvSpPr>
        <p:spPr>
          <a:xfrm>
            <a:off x="4178808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포맷</a:t>
            </a:r>
            <a:endParaRPr lang="en-US" sz="1800" dirty="0"/>
          </a:p>
        </p:txBody>
      </p:sp>
      <p:sp>
        <p:nvSpPr>
          <p:cNvPr id="30" name="Text 28"/>
          <p:cNvSpPr txBox="1"/>
          <p:nvPr/>
        </p:nvSpPr>
        <p:spPr>
          <a:xfrm>
            <a:off x="3493008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"장·꼭지 구조로"</a:t>
            </a:r>
            <a:endParaRPr lang="en-US" sz="1400" dirty="0"/>
          </a:p>
        </p:txBody>
      </p:sp>
      <p:sp>
        <p:nvSpPr>
          <p:cNvPr id="31" name="element 6"/>
          <p:cNvSpPr/>
          <p:nvPr/>
        </p:nvSpPr>
        <p:spPr>
          <a:xfrm>
            <a:off x="6071616" y="2926080"/>
            <a:ext cx="2615184" cy="1508760"/>
          </a:xfrm>
          <a:prstGeom prst="roundRect">
            <a:avLst>
              <a:gd name="adj" fmla="val 1030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300216" y="3127248"/>
            <a:ext cx="512064" cy="512064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6300216" y="312724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6</a:t>
            </a:r>
            <a:endParaRPr lang="en-US" sz="1800" dirty="0"/>
          </a:p>
        </p:txBody>
      </p:sp>
      <p:sp>
        <p:nvSpPr>
          <p:cNvPr id="34" name="Text 32"/>
          <p:cNvSpPr txBox="1"/>
          <p:nvPr/>
        </p:nvSpPr>
        <p:spPr>
          <a:xfrm>
            <a:off x="6986016" y="31272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</a:rPr>
              <a:t>어조</a:t>
            </a:r>
            <a:endParaRPr lang="en-US" sz="1800" dirty="0"/>
          </a:p>
        </p:txBody>
      </p:sp>
      <p:sp>
        <p:nvSpPr>
          <p:cNvPr id="35" name="Text 33"/>
          <p:cNvSpPr txBox="1"/>
          <p:nvPr/>
        </p:nvSpPr>
        <p:spPr>
          <a:xfrm>
            <a:off x="6300216" y="3794760"/>
            <a:ext cx="2240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"담백하고 따뜻하게"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입력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목차 지시문, 이렇게 씁니다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inpu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● ● ●   AI 어시스턴트 · 새 대화 (가상 예시)</a:t>
            </a:r>
            <a:endParaRPr lang="en-US" sz="1200" dirty="0"/>
          </a:p>
        </p:txBody>
      </p:sp>
      <p:sp>
        <p:nvSpPr>
          <p:cNvPr id="8" name="prompt line 1"/>
          <p:cNvSpPr/>
          <p:nvPr/>
        </p:nvSpPr>
        <p:spPr>
          <a:xfrm>
            <a:off x="640080" y="17190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9" name="Shape 7"/>
          <p:cNvSpPr/>
          <p:nvPr/>
        </p:nvSpPr>
        <p:spPr>
          <a:xfrm>
            <a:off x="713232" y="1755648"/>
            <a:ext cx="265176" cy="265176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713232" y="17556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97280" y="17190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내 책의 목차를 설계해 줘</a:t>
            </a:r>
            <a:endParaRPr lang="en-US" sz="1400" dirty="0"/>
          </a:p>
        </p:txBody>
      </p:sp>
      <p:sp>
        <p:nvSpPr>
          <p:cNvPr id="12" name="prompt line 2"/>
          <p:cNvSpPr/>
          <p:nvPr/>
        </p:nvSpPr>
        <p:spPr>
          <a:xfrm>
            <a:off x="640080" y="210769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3" name="Shape 11"/>
          <p:cNvSpPr/>
          <p:nvPr/>
        </p:nvSpPr>
        <p:spPr>
          <a:xfrm>
            <a:off x="713232" y="2144268"/>
            <a:ext cx="265176" cy="265176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713232" y="214426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97280" y="210769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귀농 경험을 담은 에세이야</a:t>
            </a:r>
            <a:endParaRPr lang="en-US" sz="1400" dirty="0"/>
          </a:p>
        </p:txBody>
      </p:sp>
      <p:sp>
        <p:nvSpPr>
          <p:cNvPr id="16" name="prompt line 3"/>
          <p:cNvSpPr/>
          <p:nvPr/>
        </p:nvSpPr>
        <p:spPr>
          <a:xfrm>
            <a:off x="640080" y="249631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17" name="Shape 15"/>
          <p:cNvSpPr/>
          <p:nvPr/>
        </p:nvSpPr>
        <p:spPr>
          <a:xfrm>
            <a:off x="713232" y="2532888"/>
            <a:ext cx="265176" cy="265176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713232" y="253288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97280" y="249631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당신은 출판 편집자입니다</a:t>
            </a:r>
            <a:endParaRPr lang="en-US" sz="1400" dirty="0"/>
          </a:p>
        </p:txBody>
      </p:sp>
      <p:sp>
        <p:nvSpPr>
          <p:cNvPr id="20" name="prompt line 4"/>
          <p:cNvSpPr/>
          <p:nvPr/>
        </p:nvSpPr>
        <p:spPr>
          <a:xfrm>
            <a:off x="640080" y="288493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1" name="Shape 19"/>
          <p:cNvSpPr/>
          <p:nvPr/>
        </p:nvSpPr>
        <p:spPr>
          <a:xfrm>
            <a:off x="713232" y="2921508"/>
            <a:ext cx="265176" cy="265176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713232" y="292150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97280" y="288493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[예시] 장마다 이야기와 교훈</a:t>
            </a:r>
            <a:endParaRPr lang="en-US" sz="1400" dirty="0"/>
          </a:p>
        </p:txBody>
      </p:sp>
      <p:sp>
        <p:nvSpPr>
          <p:cNvPr id="24" name="prompt line 5"/>
          <p:cNvSpPr/>
          <p:nvPr/>
        </p:nvSpPr>
        <p:spPr>
          <a:xfrm>
            <a:off x="640080" y="327355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5" name="Shape 23"/>
          <p:cNvSpPr/>
          <p:nvPr/>
        </p:nvSpPr>
        <p:spPr>
          <a:xfrm>
            <a:off x="713232" y="3310128"/>
            <a:ext cx="265176" cy="265176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713232" y="331012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97280" y="327355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5개 장과 꼭지 구조로</a:t>
            </a:r>
            <a:endParaRPr lang="en-US" sz="1400" dirty="0"/>
          </a:p>
        </p:txBody>
      </p:sp>
      <p:sp>
        <p:nvSpPr>
          <p:cNvPr id="28" name="prompt line 6"/>
          <p:cNvSpPr/>
          <p:nvPr/>
        </p:nvSpPr>
        <p:spPr>
          <a:xfrm>
            <a:off x="640080" y="3662172"/>
            <a:ext cx="5029200" cy="338328"/>
          </a:xfrm>
          <a:prstGeom prst="roundRect">
            <a:avLst>
              <a:gd name="adj" fmla="val 27027"/>
            </a:avLst>
          </a:prstGeom>
          <a:solidFill>
            <a:schemeClr val="accent4"/>
          </a:solidFill>
          <a:ln/>
        </p:spPr>
      </p:sp>
      <p:sp>
        <p:nvSpPr>
          <p:cNvPr id="29" name="Shape 27"/>
          <p:cNvSpPr/>
          <p:nvPr/>
        </p:nvSpPr>
        <p:spPr>
          <a:xfrm>
            <a:off x="713232" y="3698748"/>
            <a:ext cx="265176" cy="265176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713232" y="3698748"/>
            <a:ext cx="26517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31" name="Text 29"/>
          <p:cNvSpPr txBox="1"/>
          <p:nvPr/>
        </p:nvSpPr>
        <p:spPr>
          <a:xfrm>
            <a:off x="1097280" y="3662172"/>
            <a:ext cx="452628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담백하고 따뜻한 문체로</a:t>
            </a:r>
            <a:endParaRPr lang="en-US" sz="1400" dirty="0"/>
          </a:p>
        </p:txBody>
      </p:sp>
      <p:sp>
        <p:nvSpPr>
          <p:cNvPr id="32" name="legend 1"/>
          <p:cNvSpPr/>
          <p:nvPr/>
        </p:nvSpPr>
        <p:spPr>
          <a:xfrm>
            <a:off x="6080760" y="1280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153912" y="1325880"/>
            <a:ext cx="292608" cy="29260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34" name="Text 32"/>
          <p:cNvSpPr txBox="1"/>
          <p:nvPr/>
        </p:nvSpPr>
        <p:spPr>
          <a:xfrm>
            <a:off x="6153912" y="1325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35" name="Text 33"/>
          <p:cNvSpPr txBox="1"/>
          <p:nvPr/>
        </p:nvSpPr>
        <p:spPr>
          <a:xfrm>
            <a:off x="6601968" y="1280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명령</a:t>
            </a:r>
            <a:endParaRPr lang="en-US" sz="1400" dirty="0"/>
          </a:p>
        </p:txBody>
      </p:sp>
      <p:sp>
        <p:nvSpPr>
          <p:cNvPr id="36" name="legend 2"/>
          <p:cNvSpPr/>
          <p:nvPr/>
        </p:nvSpPr>
        <p:spPr>
          <a:xfrm>
            <a:off x="6080760" y="17373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153912" y="1783080"/>
            <a:ext cx="292608" cy="292608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38" name="Text 36"/>
          <p:cNvSpPr txBox="1"/>
          <p:nvPr/>
        </p:nvSpPr>
        <p:spPr>
          <a:xfrm>
            <a:off x="6153912" y="17830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39" name="Text 37"/>
          <p:cNvSpPr txBox="1"/>
          <p:nvPr/>
        </p:nvSpPr>
        <p:spPr>
          <a:xfrm>
            <a:off x="6601968" y="17373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맥락</a:t>
            </a:r>
            <a:endParaRPr lang="en-US" sz="1400" dirty="0"/>
          </a:p>
        </p:txBody>
      </p:sp>
      <p:sp>
        <p:nvSpPr>
          <p:cNvPr id="40" name="legend 3"/>
          <p:cNvSpPr/>
          <p:nvPr/>
        </p:nvSpPr>
        <p:spPr>
          <a:xfrm>
            <a:off x="6080760" y="21945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153912" y="2240280"/>
            <a:ext cx="292608" cy="292608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42" name="Text 40"/>
          <p:cNvSpPr txBox="1"/>
          <p:nvPr/>
        </p:nvSpPr>
        <p:spPr>
          <a:xfrm>
            <a:off x="6153912" y="22402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43" name="Text 41"/>
          <p:cNvSpPr txBox="1"/>
          <p:nvPr/>
        </p:nvSpPr>
        <p:spPr>
          <a:xfrm>
            <a:off x="6601968" y="21945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페르소나</a:t>
            </a:r>
            <a:endParaRPr lang="en-US" sz="1400" dirty="0"/>
          </a:p>
        </p:txBody>
      </p:sp>
      <p:sp>
        <p:nvSpPr>
          <p:cNvPr id="44" name="legend 4"/>
          <p:cNvSpPr/>
          <p:nvPr/>
        </p:nvSpPr>
        <p:spPr>
          <a:xfrm>
            <a:off x="6080760" y="26517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153912" y="2697480"/>
            <a:ext cx="292608" cy="292608"/>
          </a:xfrm>
          <a:prstGeom prst="ellipse">
            <a:avLst/>
          </a:prstGeom>
          <a:solidFill>
            <a:srgbClr val="DB2777"/>
          </a:solidFill>
          <a:ln/>
        </p:spPr>
      </p:sp>
      <p:sp>
        <p:nvSpPr>
          <p:cNvPr id="46" name="Text 44"/>
          <p:cNvSpPr txBox="1"/>
          <p:nvPr/>
        </p:nvSpPr>
        <p:spPr>
          <a:xfrm>
            <a:off x="6153912" y="26974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47" name="Text 45"/>
          <p:cNvSpPr txBox="1"/>
          <p:nvPr/>
        </p:nvSpPr>
        <p:spPr>
          <a:xfrm>
            <a:off x="6601968" y="26517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예시</a:t>
            </a:r>
            <a:endParaRPr lang="en-US" sz="1400" dirty="0"/>
          </a:p>
        </p:txBody>
      </p:sp>
      <p:sp>
        <p:nvSpPr>
          <p:cNvPr id="48" name="legend 5"/>
          <p:cNvSpPr/>
          <p:nvPr/>
        </p:nvSpPr>
        <p:spPr>
          <a:xfrm>
            <a:off x="6080760" y="31089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6153912" y="3154680"/>
            <a:ext cx="292608" cy="292608"/>
          </a:xfrm>
          <a:prstGeom prst="ellipse">
            <a:avLst/>
          </a:prstGeom>
          <a:solidFill>
            <a:srgbClr val="4F46E5"/>
          </a:solidFill>
          <a:ln/>
        </p:spPr>
      </p:sp>
      <p:sp>
        <p:nvSpPr>
          <p:cNvPr id="50" name="Text 48"/>
          <p:cNvSpPr txBox="1"/>
          <p:nvPr/>
        </p:nvSpPr>
        <p:spPr>
          <a:xfrm>
            <a:off x="6153912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51" name="Text 49"/>
          <p:cNvSpPr txBox="1"/>
          <p:nvPr/>
        </p:nvSpPr>
        <p:spPr>
          <a:xfrm>
            <a:off x="6601968" y="31089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포맷</a:t>
            </a:r>
            <a:endParaRPr lang="en-US" sz="1400" dirty="0"/>
          </a:p>
        </p:txBody>
      </p:sp>
      <p:sp>
        <p:nvSpPr>
          <p:cNvPr id="52" name="legend 6"/>
          <p:cNvSpPr/>
          <p:nvPr/>
        </p:nvSpPr>
        <p:spPr>
          <a:xfrm>
            <a:off x="6080760" y="3566160"/>
            <a:ext cx="2606040" cy="384048"/>
          </a:xfrm>
          <a:prstGeom prst="roundRect">
            <a:avLst>
              <a:gd name="adj" fmla="val 40476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153912" y="3611880"/>
            <a:ext cx="292608" cy="292608"/>
          </a:xfrm>
          <a:prstGeom prst="ellipse">
            <a:avLst/>
          </a:prstGeom>
          <a:solidFill>
            <a:srgbClr val="E11D48"/>
          </a:solidFill>
          <a:ln/>
        </p:spPr>
      </p:sp>
      <p:sp>
        <p:nvSpPr>
          <p:cNvPr id="54" name="Text 52"/>
          <p:cNvSpPr txBox="1"/>
          <p:nvPr/>
        </p:nvSpPr>
        <p:spPr>
          <a:xfrm>
            <a:off x="6153912" y="3611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6</a:t>
            </a:r>
            <a:endParaRPr lang="en-US" sz="1500" dirty="0"/>
          </a:p>
        </p:txBody>
      </p:sp>
      <p:sp>
        <p:nvSpPr>
          <p:cNvPr id="55" name="Text 53"/>
          <p:cNvSpPr txBox="1"/>
          <p:nvPr/>
        </p:nvSpPr>
        <p:spPr>
          <a:xfrm>
            <a:off x="6601968" y="3566160"/>
            <a:ext cx="2011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어조</a:t>
            </a:r>
            <a:endParaRPr lang="en-US" sz="1400" dirty="0"/>
          </a:p>
        </p:txBody>
      </p:sp>
      <p:sp>
        <p:nvSpPr>
          <p:cNvPr id="56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57" name="Shape 55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59" name="Text 56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TIP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순서가 아니라 '빠짐없이' 넣는 것이 핵심입니다.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결과 예시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그러면 이런 목차가 나옵니다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result window"/>
          <p:cNvSpPr/>
          <p:nvPr/>
        </p:nvSpPr>
        <p:spPr>
          <a:xfrm>
            <a:off x="457200" y="1280160"/>
            <a:ext cx="5394960" cy="2788920"/>
          </a:xfrm>
          <a:prstGeom prst="roundRect">
            <a:avLst>
              <a:gd name="adj" fmla="val 557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7160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● ● ●   AI 어시스턴트 · 답변 (가상 예시)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846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에세이 목차 (초안)</a:t>
            </a:r>
            <a:endParaRPr lang="en-US" sz="2000" dirty="0"/>
          </a:p>
        </p:txBody>
      </p:sp>
      <p:sp>
        <p:nvSpPr>
          <p:cNvPr id="9" name="bar"/>
          <p:cNvSpPr/>
          <p:nvPr/>
        </p:nvSpPr>
        <p:spPr>
          <a:xfrm>
            <a:off x="731520" y="2148840"/>
            <a:ext cx="54864" cy="256032"/>
          </a:xfrm>
          <a:prstGeom prst="roundRect">
            <a:avLst>
              <a:gd name="adj" fmla="val 33333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868680" y="2130552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장 구성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77240" y="2487168"/>
            <a:ext cx="48920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1장 내가 시골을 선택한 이유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2장 첫해, 서툰 농부의 기록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3장 일과 삶의 균형 찾기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chemeClr val="tx1"/>
                </a:solidFill>
              </a:rPr>
              <a:t>4~5장 배운 점과 앞으로</a:t>
            </a:r>
            <a:endParaRPr lang="en-US" sz="1500" dirty="0"/>
          </a:p>
        </p:txBody>
      </p:sp>
      <p:sp>
        <p:nvSpPr>
          <p:cNvPr id="12" name="result point 1"/>
          <p:cNvSpPr/>
          <p:nvPr/>
        </p:nvSpPr>
        <p:spPr>
          <a:xfrm>
            <a:off x="6080760" y="1280160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172200" y="1344168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068" y="1431036"/>
            <a:ext cx="173736" cy="173736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6629400" y="1280160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장 흐름이 보임</a:t>
            </a:r>
            <a:endParaRPr lang="en-US" sz="1400" dirty="0"/>
          </a:p>
        </p:txBody>
      </p:sp>
      <p:sp>
        <p:nvSpPr>
          <p:cNvPr id="16" name="result point 2"/>
          <p:cNvSpPr/>
          <p:nvPr/>
        </p:nvSpPr>
        <p:spPr>
          <a:xfrm>
            <a:off x="6080760" y="1847088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6172200" y="1911096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068" y="1997964"/>
            <a:ext cx="173736" cy="173736"/>
          </a:xfrm>
          <a:prstGeom prst="rect">
            <a:avLst/>
          </a:prstGeom>
        </p:spPr>
      </p:pic>
      <p:sp>
        <p:nvSpPr>
          <p:cNvPr id="19" name="Text 15"/>
          <p:cNvSpPr txBox="1"/>
          <p:nvPr/>
        </p:nvSpPr>
        <p:spPr>
          <a:xfrm>
            <a:off x="6629400" y="1847088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꼭지가 구체적</a:t>
            </a:r>
            <a:endParaRPr lang="en-US" sz="1400" dirty="0"/>
          </a:p>
        </p:txBody>
      </p:sp>
      <p:sp>
        <p:nvSpPr>
          <p:cNvPr id="20" name="result point 3"/>
          <p:cNvSpPr/>
          <p:nvPr/>
        </p:nvSpPr>
        <p:spPr>
          <a:xfrm>
            <a:off x="6080760" y="2414016"/>
            <a:ext cx="2606040" cy="475488"/>
          </a:xfrm>
          <a:prstGeom prst="roundRect">
            <a:avLst>
              <a:gd name="adj" fmla="val 3269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6172200" y="2478024"/>
            <a:ext cx="347472" cy="347472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9068" y="2564892"/>
            <a:ext cx="173736" cy="173736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629400" y="2414016"/>
            <a:ext cx="20116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독자 관점</a:t>
            </a:r>
            <a:endParaRPr lang="en-US" sz="1400" dirty="0"/>
          </a:p>
        </p:txBody>
      </p:sp>
      <p:sp>
        <p:nvSpPr>
          <p:cNvPr id="24" name="caution"/>
          <p:cNvSpPr/>
          <p:nvPr/>
        </p:nvSpPr>
        <p:spPr>
          <a:xfrm>
            <a:off x="6080760" y="3017520"/>
            <a:ext cx="2606040" cy="1051560"/>
          </a:xfrm>
          <a:prstGeom prst="roundRect">
            <a:avLst>
              <a:gd name="adj" fmla="val 14783"/>
            </a:avLst>
          </a:prstGeom>
          <a:solidFill>
            <a:schemeClr val="tx1"/>
          </a:solidFill>
          <a:ln/>
        </p:spPr>
      </p:sp>
      <p:sp>
        <p:nvSpPr>
          <p:cNvPr id="25" name="Shape 20"/>
          <p:cNvSpPr/>
          <p:nvPr/>
        </p:nvSpPr>
        <p:spPr>
          <a:xfrm>
            <a:off x="6217920" y="3273552"/>
            <a:ext cx="411480" cy="4114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0790" y="3376422"/>
            <a:ext cx="205740" cy="20574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766560" y="31546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검토 필수</a:t>
            </a:r>
            <a:endParaRPr lang="en-US" sz="1600" dirty="0"/>
          </a:p>
        </p:txBody>
      </p:sp>
      <p:sp>
        <p:nvSpPr>
          <p:cNvPr id="28" name="Text 22"/>
          <p:cNvSpPr txBox="1"/>
          <p:nvPr/>
        </p:nvSpPr>
        <p:spPr>
          <a:xfrm>
            <a:off x="6766560" y="3493008"/>
            <a:ext cx="1874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경험·사실·고유명사</a:t>
            </a:r>
            <a:endParaRPr lang="en-US" sz="1400" dirty="0"/>
          </a:p>
        </p:txBody>
      </p:sp>
      <p:sp>
        <p:nvSpPr>
          <p:cNvPr id="29" name="note"/>
          <p:cNvSpPr/>
          <p:nvPr/>
        </p:nvSpPr>
        <p:spPr>
          <a:xfrm>
            <a:off x="457200" y="4224528"/>
            <a:ext cx="8229600" cy="411480"/>
          </a:xfrm>
          <a:prstGeom prst="roundRect">
            <a:avLst>
              <a:gd name="adj" fmla="val 37778"/>
            </a:avLst>
          </a:prstGeom>
          <a:solidFill>
            <a:schemeClr val="accent6"/>
          </a:solidFill>
          <a:ln/>
        </p:spPr>
      </p:sp>
      <p:sp>
        <p:nvSpPr>
          <p:cNvPr id="30" name="Shape 24"/>
          <p:cNvSpPr/>
          <p:nvPr/>
        </p:nvSpPr>
        <p:spPr>
          <a:xfrm>
            <a:off x="658368" y="421995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325112"/>
            <a:ext cx="210312" cy="210312"/>
          </a:xfrm>
          <a:prstGeom prst="rect">
            <a:avLst/>
          </a:prstGeom>
        </p:spPr>
      </p:pic>
      <p:sp>
        <p:nvSpPr>
          <p:cNvPr id="32" name="Text 25"/>
          <p:cNvSpPr txBox="1"/>
          <p:nvPr/>
        </p:nvSpPr>
        <p:spPr>
          <a:xfrm>
            <a:off x="1234440" y="4261104"/>
            <a:ext cx="731520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포인트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내 경험을 넣으면 목차 초안이 나옵니다.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02 · 비교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같은 AI, 지시문만 바꿨을 뿐입니다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막연한 지시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481328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607058"/>
            <a:ext cx="251460" cy="2514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막연한 지시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tx2"/>
                </a:solidFill>
              </a:rPr>
              <a:t>"책 목차 만들어줘"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누구의 책인지 모름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흔한 목차가 나옴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다시 고쳐야 함</a:t>
            </a:r>
            <a:endParaRPr lang="en-US" sz="1600" dirty="0"/>
          </a:p>
        </p:txBody>
      </p:sp>
      <p:sp>
        <p:nvSpPr>
          <p:cNvPr id="12" name="구체적 지시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accent1"/>
          </a:solidFill>
          <a:ln/>
        </p:spPr>
      </p:sp>
      <p:sp>
        <p:nvSpPr>
          <p:cNvPr id="13" name="Shape 10"/>
          <p:cNvSpPr/>
          <p:nvPr/>
        </p:nvSpPr>
        <p:spPr>
          <a:xfrm>
            <a:off x="4937760" y="1481328"/>
            <a:ext cx="502920" cy="502920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3490" y="1607058"/>
            <a:ext cx="251460" cy="25146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623560" y="1481328"/>
            <a:ext cx="2834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6가지를 넣은 지시</a:t>
            </a:r>
            <a:endParaRPr lang="en-US" sz="20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194560"/>
            <a:ext cx="3474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chemeClr val="bg1"/>
                </a:solidFill>
              </a:rPr>
              <a:t>"귀농 경험 에세이, 5개 장, 장마다 이야기와 교훈 포함"</a:t>
            </a:r>
            <a:endParaRPr lang="en-US" sz="16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0632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내 경험이 담긴 구조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장별 흐름이 갖춰짐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바로 다듬을 수 있는 초안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결과물 제작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만들 결과물 3가지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utput 1"/>
          <p:cNvSpPr/>
          <p:nvPr/>
        </p:nvSpPr>
        <p:spPr>
          <a:xfrm>
            <a:off x="457200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85800" y="1481328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" y="1641348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685800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책 목차</a:t>
            </a:r>
            <a:endParaRPr lang="en-US" sz="200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장·꼭지 구조</a:t>
            </a:r>
            <a:endParaRPr lang="en-US" sz="1400" dirty="0"/>
          </a:p>
        </p:txBody>
      </p:sp>
      <p:sp>
        <p:nvSpPr>
          <p:cNvPr id="11" name="pill 장별 흐름"/>
          <p:cNvSpPr/>
          <p:nvPr/>
        </p:nvSpPr>
        <p:spPr>
          <a:xfrm>
            <a:off x="685800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85800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장별 흐름</a:t>
            </a:r>
            <a:endParaRPr lang="en-US" sz="1200" dirty="0"/>
          </a:p>
        </p:txBody>
      </p:sp>
      <p:sp>
        <p:nvSpPr>
          <p:cNvPr id="13" name="pill 독자 관점"/>
          <p:cNvSpPr/>
          <p:nvPr/>
        </p:nvSpPr>
        <p:spPr>
          <a:xfrm>
            <a:off x="685800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85800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독자 관점</a:t>
            </a:r>
            <a:endParaRPr lang="en-US" sz="1200" dirty="0"/>
          </a:p>
        </p:txBody>
      </p:sp>
      <p:sp>
        <p:nvSpPr>
          <p:cNvPr id="15" name="output 2"/>
          <p:cNvSpPr/>
          <p:nvPr/>
        </p:nvSpPr>
        <p:spPr>
          <a:xfrm>
            <a:off x="3264408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3493008" y="1481328"/>
            <a:ext cx="640080" cy="640080"/>
          </a:xfrm>
          <a:prstGeom prst="ellipse">
            <a:avLst/>
          </a:prstGeom>
          <a:solidFill>
            <a:srgbClr val="059669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3028" y="1641348"/>
            <a:ext cx="320040" cy="32004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3493008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꼭지 초안</a:t>
            </a:r>
            <a:endParaRPr lang="en-US" sz="2000" dirty="0"/>
          </a:p>
        </p:txBody>
      </p:sp>
      <p:sp>
        <p:nvSpPr>
          <p:cNvPr id="19" name="Text 15"/>
          <p:cNvSpPr txBox="1"/>
          <p:nvPr/>
        </p:nvSpPr>
        <p:spPr>
          <a:xfrm>
            <a:off x="3493008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한 꼭지 분량</a:t>
            </a:r>
            <a:endParaRPr lang="en-US" sz="1400" dirty="0"/>
          </a:p>
        </p:txBody>
      </p:sp>
      <p:sp>
        <p:nvSpPr>
          <p:cNvPr id="20" name="pill 내 경험 반영"/>
          <p:cNvSpPr/>
          <p:nvPr/>
        </p:nvSpPr>
        <p:spPr>
          <a:xfrm>
            <a:off x="3493008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1" name="Text 17"/>
          <p:cNvSpPr txBox="1"/>
          <p:nvPr/>
        </p:nvSpPr>
        <p:spPr>
          <a:xfrm>
            <a:off x="3493008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내 경험 반영</a:t>
            </a:r>
            <a:endParaRPr lang="en-US" sz="1200" dirty="0"/>
          </a:p>
        </p:txBody>
      </p:sp>
      <p:sp>
        <p:nvSpPr>
          <p:cNvPr id="22" name="pill 문체 통일"/>
          <p:cNvSpPr/>
          <p:nvPr/>
        </p:nvSpPr>
        <p:spPr>
          <a:xfrm>
            <a:off x="3493008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23" name="Text 19"/>
          <p:cNvSpPr txBox="1"/>
          <p:nvPr/>
        </p:nvSpPr>
        <p:spPr>
          <a:xfrm>
            <a:off x="3493008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문체 통일</a:t>
            </a:r>
            <a:endParaRPr lang="en-US" sz="1200" dirty="0"/>
          </a:p>
        </p:txBody>
      </p:sp>
      <p:sp>
        <p:nvSpPr>
          <p:cNvPr id="24" name="output 3"/>
          <p:cNvSpPr/>
          <p:nvPr/>
        </p:nvSpPr>
        <p:spPr>
          <a:xfrm>
            <a:off x="6071616" y="1280160"/>
            <a:ext cx="2615184" cy="2834640"/>
          </a:xfrm>
          <a:prstGeom prst="roundRect">
            <a:avLst>
              <a:gd name="adj" fmla="val 5944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6300216" y="1481328"/>
            <a:ext cx="640080" cy="640080"/>
          </a:xfrm>
          <a:prstGeom prst="ellipse">
            <a:avLst/>
          </a:prstGeom>
          <a:solidFill>
            <a:srgbClr val="D97706"/>
          </a:solidFill>
          <a:ln/>
        </p:spPr>
      </p:sp>
      <p:pic>
        <p:nvPicPr>
          <p:cNvPr id="2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236" y="1641348"/>
            <a:ext cx="320040" cy="320040"/>
          </a:xfrm>
          <a:prstGeom prst="rect">
            <a:avLst/>
          </a:prstGeom>
        </p:spPr>
      </p:pic>
      <p:sp>
        <p:nvSpPr>
          <p:cNvPr id="27" name="Text 22"/>
          <p:cNvSpPr txBox="1"/>
          <p:nvPr/>
        </p:nvSpPr>
        <p:spPr>
          <a:xfrm>
            <a:off x="6300216" y="2286000"/>
            <a:ext cx="2194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출간 로드맵</a:t>
            </a:r>
            <a:endParaRPr lang="en-US" sz="2000" dirty="0"/>
          </a:p>
        </p:txBody>
      </p:sp>
      <p:sp>
        <p:nvSpPr>
          <p:cNvPr id="28" name="Text 23"/>
          <p:cNvSpPr txBox="1"/>
          <p:nvPr/>
        </p:nvSpPr>
        <p:spPr>
          <a:xfrm>
            <a:off x="6300216" y="274320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출간까지의 단계</a:t>
            </a:r>
            <a:endParaRPr lang="en-US" sz="1400" dirty="0"/>
          </a:p>
        </p:txBody>
      </p:sp>
      <p:sp>
        <p:nvSpPr>
          <p:cNvPr id="29" name="pill 단계별 할 일"/>
          <p:cNvSpPr/>
          <p:nvPr/>
        </p:nvSpPr>
        <p:spPr>
          <a:xfrm>
            <a:off x="6300216" y="333756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6300216" y="333756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단계별 할 일</a:t>
            </a:r>
            <a:endParaRPr lang="en-US" sz="1200" dirty="0"/>
          </a:p>
        </p:txBody>
      </p:sp>
      <p:sp>
        <p:nvSpPr>
          <p:cNvPr id="31" name="pill 일정 정리"/>
          <p:cNvSpPr/>
          <p:nvPr/>
        </p:nvSpPr>
        <p:spPr>
          <a:xfrm>
            <a:off x="6300216" y="3703320"/>
            <a:ext cx="2148840" cy="310896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6300216" y="3703320"/>
            <a:ext cx="2148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일정 정리</a:t>
            </a:r>
            <a:endParaRPr lang="en-US" sz="1200" dirty="0"/>
          </a:p>
        </p:txBody>
      </p:sp>
      <p:sp>
        <p:nvSpPr>
          <p:cNvPr id="33" name="Text 28"/>
          <p:cNvSpPr txBox="1"/>
          <p:nvPr/>
        </p:nvSpPr>
        <p:spPr>
          <a:xfrm>
            <a:off x="457200" y="42245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tx2"/>
                </a:solidFill>
              </a:rPr>
              <a:t>※ 오늘은 가상의 주제로 연습하고, 내 책으로 이어 갑니다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03 · 실습 미션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30분 미션: 목차와 초안 완성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mission"/>
          <p:cNvSpPr/>
          <p:nvPr/>
        </p:nvSpPr>
        <p:spPr>
          <a:xfrm>
            <a:off x="457200" y="1280160"/>
            <a:ext cx="2926080" cy="3200400"/>
          </a:xfrm>
          <a:prstGeom prst="roundRect">
            <a:avLst>
              <a:gd name="adj" fmla="val 5313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64592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17320" y="150876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chemeClr val="accent5"/>
                </a:solidFill>
              </a:rPr>
              <a:t>MISSION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1945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chemeClr val="bg1"/>
                </a:solidFill>
              </a:rPr>
              <a:t>30분</a:t>
            </a:r>
            <a:endParaRPr lang="en-US" sz="54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10896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책의 목차와 첫 꼭지 만들기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393192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완성하면 옆 사람에게 30초 발표</a:t>
            </a:r>
            <a:endParaRPr lang="en-US" sz="1400" dirty="0"/>
          </a:p>
        </p:txBody>
      </p:sp>
      <p:sp>
        <p:nvSpPr>
          <p:cNvPr id="13" name="mission step 1"/>
          <p:cNvSpPr/>
          <p:nvPr/>
        </p:nvSpPr>
        <p:spPr>
          <a:xfrm>
            <a:off x="3611880" y="128016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pill 10분"/>
          <p:cNvSpPr/>
          <p:nvPr/>
        </p:nvSpPr>
        <p:spPr>
          <a:xfrm>
            <a:off x="3840480" y="158191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15" name="Text 12"/>
          <p:cNvSpPr txBox="1"/>
          <p:nvPr/>
        </p:nvSpPr>
        <p:spPr>
          <a:xfrm>
            <a:off x="3840480" y="158191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10분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846320" y="153619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9764" y="1659636"/>
            <a:ext cx="246888" cy="246888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5486400" y="138988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6요소로 목차 요청</a:t>
            </a:r>
            <a:endParaRPr lang="en-US" sz="1600" dirty="0"/>
          </a:p>
        </p:txBody>
      </p:sp>
      <p:sp>
        <p:nvSpPr>
          <p:cNvPr id="19" name="Text 15"/>
          <p:cNvSpPr txBox="1"/>
          <p:nvPr/>
        </p:nvSpPr>
        <p:spPr>
          <a:xfrm>
            <a:off x="5486400" y="179222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주제·독자를 넣어 입력</a:t>
            </a:r>
            <a:endParaRPr lang="en-US" sz="1400" dirty="0"/>
          </a:p>
        </p:txBody>
      </p:sp>
      <p:sp>
        <p:nvSpPr>
          <p:cNvPr id="20" name="mission step 2"/>
          <p:cNvSpPr/>
          <p:nvPr/>
        </p:nvSpPr>
        <p:spPr>
          <a:xfrm>
            <a:off x="3611880" y="237744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pill 15분"/>
          <p:cNvSpPr/>
          <p:nvPr/>
        </p:nvSpPr>
        <p:spPr>
          <a:xfrm>
            <a:off x="3840480" y="267919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</p:sp>
      <p:sp>
        <p:nvSpPr>
          <p:cNvPr id="22" name="Text 18"/>
          <p:cNvSpPr txBox="1"/>
          <p:nvPr/>
        </p:nvSpPr>
        <p:spPr>
          <a:xfrm>
            <a:off x="3840480" y="267919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15분</a:t>
            </a:r>
            <a:endParaRPr lang="en-US" sz="1600" dirty="0"/>
          </a:p>
        </p:txBody>
      </p:sp>
      <p:sp>
        <p:nvSpPr>
          <p:cNvPr id="23" name="Shape 19"/>
          <p:cNvSpPr/>
          <p:nvPr/>
        </p:nvSpPr>
        <p:spPr>
          <a:xfrm>
            <a:off x="4846320" y="263347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2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9764" y="2756916"/>
            <a:ext cx="246888" cy="246888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5486400" y="248716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첫 꼭지 초안</a:t>
            </a:r>
            <a:endParaRPr lang="en-US" sz="1600" dirty="0"/>
          </a:p>
        </p:txBody>
      </p:sp>
      <p:sp>
        <p:nvSpPr>
          <p:cNvPr id="26" name="Text 21"/>
          <p:cNvSpPr txBox="1"/>
          <p:nvPr/>
        </p:nvSpPr>
        <p:spPr>
          <a:xfrm>
            <a:off x="5486400" y="288950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경험을 넣어 다듬기</a:t>
            </a:r>
            <a:endParaRPr lang="en-US" sz="1400" dirty="0"/>
          </a:p>
        </p:txBody>
      </p:sp>
      <p:sp>
        <p:nvSpPr>
          <p:cNvPr id="27" name="mission step 3"/>
          <p:cNvSpPr/>
          <p:nvPr/>
        </p:nvSpPr>
        <p:spPr>
          <a:xfrm>
            <a:off x="3611880" y="3474720"/>
            <a:ext cx="5074920" cy="1005840"/>
          </a:xfrm>
          <a:prstGeom prst="roundRect">
            <a:avLst>
              <a:gd name="adj" fmla="val 15455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8" name="pill 5분"/>
          <p:cNvSpPr/>
          <p:nvPr/>
        </p:nvSpPr>
        <p:spPr>
          <a:xfrm>
            <a:off x="3840480" y="3776472"/>
            <a:ext cx="822960" cy="38404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9" name="Text 24"/>
          <p:cNvSpPr txBox="1"/>
          <p:nvPr/>
        </p:nvSpPr>
        <p:spPr>
          <a:xfrm>
            <a:off x="3840480" y="3776472"/>
            <a:ext cx="822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5분</a:t>
            </a:r>
            <a:endParaRPr lang="en-US" sz="1600" dirty="0"/>
          </a:p>
        </p:txBody>
      </p:sp>
      <p:sp>
        <p:nvSpPr>
          <p:cNvPr id="30" name="Shape 25"/>
          <p:cNvSpPr/>
          <p:nvPr/>
        </p:nvSpPr>
        <p:spPr>
          <a:xfrm>
            <a:off x="4846320" y="3730752"/>
            <a:ext cx="493776" cy="493776"/>
          </a:xfrm>
          <a:prstGeom prst="ellipse">
            <a:avLst/>
          </a:prstGeom>
          <a:solidFill>
            <a:schemeClr val="tx1"/>
          </a:solidFill>
          <a:ln/>
        </p:spPr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9764" y="3854196"/>
            <a:ext cx="246888" cy="246888"/>
          </a:xfrm>
          <a:prstGeom prst="rect">
            <a:avLst/>
          </a:prstGeom>
        </p:spPr>
      </p:pic>
      <p:sp>
        <p:nvSpPr>
          <p:cNvPr id="32" name="Text 26"/>
          <p:cNvSpPr txBox="1"/>
          <p:nvPr/>
        </p:nvSpPr>
        <p:spPr>
          <a:xfrm>
            <a:off x="5486400" y="3584448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저장·발표</a:t>
            </a:r>
            <a:endParaRPr lang="en-US" sz="1600" dirty="0"/>
          </a:p>
        </p:txBody>
      </p:sp>
      <p:sp>
        <p:nvSpPr>
          <p:cNvPr id="33" name="Text 27"/>
          <p:cNvSpPr txBox="1"/>
          <p:nvPr/>
        </p:nvSpPr>
        <p:spPr>
          <a:xfrm>
            <a:off x="5486400" y="3986784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목차를 한 줄씩 소개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QUIZ 2 · O / X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AI가 쓴 글, 그대로 출판해도 될까요?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O"/>
          <p:cNvSpPr/>
          <p:nvPr/>
        </p:nvSpPr>
        <p:spPr>
          <a:xfrm>
            <a:off x="45720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accent1"/>
                </a:solidFill>
              </a:rPr>
              <a:t>O</a:t>
            </a:r>
            <a:endParaRPr lang="en-US" sz="9600" dirty="0"/>
          </a:p>
        </p:txBody>
      </p:sp>
      <p:sp>
        <p:nvSpPr>
          <p:cNvPr id="8" name="Text 6"/>
          <p:cNvSpPr txBox="1"/>
          <p:nvPr/>
        </p:nvSpPr>
        <p:spPr>
          <a:xfrm>
            <a:off x="45720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tx1"/>
                </a:solidFill>
              </a:rPr>
              <a:t>그대로 출판해도 된다</a:t>
            </a:r>
            <a:endParaRPr lang="en-US" sz="2000" dirty="0"/>
          </a:p>
        </p:txBody>
      </p:sp>
      <p:sp>
        <p:nvSpPr>
          <p:cNvPr id="9" name="X"/>
          <p:cNvSpPr/>
          <p:nvPr/>
        </p:nvSpPr>
        <p:spPr>
          <a:xfrm>
            <a:off x="4663440" y="1325880"/>
            <a:ext cx="4023360" cy="2011680"/>
          </a:xfrm>
          <a:prstGeom prst="roundRect">
            <a:avLst>
              <a:gd name="adj" fmla="val 7727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63440" y="1371600"/>
            <a:ext cx="4023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chemeClr val="bg1"/>
                </a:solidFill>
              </a:rPr>
              <a:t>X</a:t>
            </a:r>
            <a:endParaRPr lang="en-US" sz="96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확인이 필요하다</a:t>
            </a:r>
            <a:endParaRPr lang="en-US" sz="2000" dirty="0"/>
          </a:p>
        </p:txBody>
      </p:sp>
      <p:sp>
        <p:nvSpPr>
          <p:cNvPr id="12" name="note"/>
          <p:cNvSpPr/>
          <p:nvPr/>
        </p:nvSpPr>
        <p:spPr>
          <a:xfrm>
            <a:off x="457200" y="356616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accent6"/>
          </a:solidFill>
          <a:ln/>
        </p:spPr>
      </p:sp>
      <p:sp>
        <p:nvSpPr>
          <p:cNvPr id="13" name="Shape 11"/>
          <p:cNvSpPr/>
          <p:nvPr/>
        </p:nvSpPr>
        <p:spPr>
          <a:xfrm>
            <a:off x="658368" y="36850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524" y="3790188"/>
            <a:ext cx="210312" cy="210312"/>
          </a:xfrm>
          <a:prstGeom prst="rect">
            <a:avLst/>
          </a:prstGeom>
        </p:spPr>
      </p:pic>
      <p:sp>
        <p:nvSpPr>
          <p:cNvPr id="15" name="Text 12"/>
          <p:cNvSpPr txBox="1"/>
          <p:nvPr/>
        </p:nvSpPr>
        <p:spPr>
          <a:xfrm>
            <a:off x="1234440" y="3602736"/>
            <a:ext cx="73152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참여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O, X 중 하나를 손으로 표시해 주세요. 아래 버튼을 누르면 정답이 나옵니다.</a:t>
            </a:r>
            <a:endParaRPr lang="en-US" sz="1500" dirty="0"/>
          </a:p>
        </p:txBody>
      </p:sp>
      <p:sp>
        <p:nvSpPr>
          <p:cNvPr id="16" name="answer button"/>
          <p:cNvSpPr/>
          <p:nvPr/>
        </p:nvSpPr>
        <p:spPr>
          <a:xfrm>
            <a:off x="3429000" y="4297680"/>
            <a:ext cx="2286000" cy="36576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3429000" y="42976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u="sng" dirty="0">
                <a:solidFill>
                  <a:schemeClr val="bg1"/>
                </a:solidFill>
                <a:hlinkClick r:id="rId3" action="ppaction://hlinksldjump" tooltip="정답 보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정답 보기 →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정답 · 안심 사용 6원칙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정답은 X, 저자의 검수가 필수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answer"/>
          <p:cNvSpPr/>
          <p:nvPr/>
        </p:nvSpPr>
        <p:spPr>
          <a:xfrm>
            <a:off x="457200" y="1280160"/>
            <a:ext cx="3017520" cy="3200400"/>
          </a:xfrm>
          <a:prstGeom prst="roundRect">
            <a:avLst>
              <a:gd name="adj" fmla="val 5152"/>
            </a:avLst>
          </a:prstGeom>
          <a:solidFill>
            <a:schemeClr val="tx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0175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0" b="1" dirty="0">
                <a:solidFill>
                  <a:schemeClr val="accent2"/>
                </a:solidFill>
              </a:rPr>
              <a:t>X</a:t>
            </a:r>
            <a:endParaRPr lang="en-US" sz="9000" dirty="0"/>
          </a:p>
        </p:txBody>
      </p:sp>
      <p:sp>
        <p:nvSpPr>
          <p:cNvPr id="8" name="Text 6"/>
          <p:cNvSpPr txBox="1"/>
          <p:nvPr/>
        </p:nvSpPr>
        <p:spPr>
          <a:xfrm>
            <a:off x="685800" y="2743200"/>
            <a:ext cx="25603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 경험과 검수가 책의 가치를 만듭니다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3611880"/>
            <a:ext cx="2560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accent5"/>
                </a:solidFill>
              </a:rPr>
              <a:t>최종 책임은 항상 사람에게 있습니다</a:t>
            </a:r>
            <a:endParaRPr lang="en-US" sz="1400" dirty="0"/>
          </a:p>
        </p:txBody>
      </p:sp>
      <p:sp>
        <p:nvSpPr>
          <p:cNvPr id="10" name="rule 1"/>
          <p:cNvSpPr/>
          <p:nvPr/>
        </p:nvSpPr>
        <p:spPr>
          <a:xfrm>
            <a:off x="3703320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840480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80" y="1650492"/>
            <a:ext cx="228600" cy="228600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4416552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사실 확인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4416552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인용·수치는 원문 대조</a:t>
            </a:r>
            <a:endParaRPr lang="en-US" sz="1400" dirty="0"/>
          </a:p>
        </p:txBody>
      </p:sp>
      <p:sp>
        <p:nvSpPr>
          <p:cNvPr id="15" name="rule 2"/>
          <p:cNvSpPr/>
          <p:nvPr/>
        </p:nvSpPr>
        <p:spPr>
          <a:xfrm>
            <a:off x="6227064" y="128016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64224" y="153619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524" y="1650492"/>
            <a:ext cx="228600" cy="228600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6940296" y="137160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저작권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940296" y="173736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남의 글 그대로 쓰지 않기</a:t>
            </a:r>
            <a:endParaRPr lang="en-US" sz="1400" dirty="0"/>
          </a:p>
        </p:txBody>
      </p:sp>
      <p:sp>
        <p:nvSpPr>
          <p:cNvPr id="20" name="rule 3"/>
          <p:cNvSpPr/>
          <p:nvPr/>
        </p:nvSpPr>
        <p:spPr>
          <a:xfrm>
            <a:off x="3703320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3840480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2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780" y="2747772"/>
            <a:ext cx="228600" cy="228600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4416552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개인정보</a:t>
            </a:r>
            <a:endParaRPr lang="en-US" sz="1400" dirty="0"/>
          </a:p>
        </p:txBody>
      </p:sp>
      <p:sp>
        <p:nvSpPr>
          <p:cNvPr id="24" name="Text 19"/>
          <p:cNvSpPr txBox="1"/>
          <p:nvPr/>
        </p:nvSpPr>
        <p:spPr>
          <a:xfrm>
            <a:off x="4416552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실명·사연은 동의 확인</a:t>
            </a:r>
            <a:endParaRPr lang="en-US" sz="1400" dirty="0"/>
          </a:p>
        </p:txBody>
      </p:sp>
      <p:sp>
        <p:nvSpPr>
          <p:cNvPr id="25" name="rule 4"/>
          <p:cNvSpPr/>
          <p:nvPr/>
        </p:nvSpPr>
        <p:spPr>
          <a:xfrm>
            <a:off x="6227064" y="237744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6364224" y="263347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7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8524" y="2747772"/>
            <a:ext cx="228600" cy="228600"/>
          </a:xfrm>
          <a:prstGeom prst="rect">
            <a:avLst/>
          </a:prstGeom>
        </p:spPr>
      </p:pic>
      <p:sp>
        <p:nvSpPr>
          <p:cNvPr id="28" name="Text 22"/>
          <p:cNvSpPr txBox="1"/>
          <p:nvPr/>
        </p:nvSpPr>
        <p:spPr>
          <a:xfrm>
            <a:off x="6940296" y="246888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AI 활용 표시</a:t>
            </a:r>
            <a:endParaRPr lang="en-US" sz="1400" dirty="0"/>
          </a:p>
        </p:txBody>
      </p:sp>
      <p:sp>
        <p:nvSpPr>
          <p:cNvPr id="29" name="Text 23"/>
          <p:cNvSpPr txBox="1"/>
          <p:nvPr/>
        </p:nvSpPr>
        <p:spPr>
          <a:xfrm>
            <a:off x="6940296" y="283464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출판사 규정 확인</a:t>
            </a:r>
            <a:endParaRPr lang="en-US" sz="1400" dirty="0"/>
          </a:p>
        </p:txBody>
      </p:sp>
      <p:sp>
        <p:nvSpPr>
          <p:cNvPr id="30" name="rule 5"/>
          <p:cNvSpPr/>
          <p:nvPr/>
        </p:nvSpPr>
        <p:spPr>
          <a:xfrm>
            <a:off x="3703320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1" name="Shape 25"/>
          <p:cNvSpPr/>
          <p:nvPr/>
        </p:nvSpPr>
        <p:spPr>
          <a:xfrm>
            <a:off x="3840480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2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54780" y="3845052"/>
            <a:ext cx="228600" cy="228600"/>
          </a:xfrm>
          <a:prstGeom prst="rect">
            <a:avLst/>
          </a:prstGeom>
        </p:spPr>
      </p:pic>
      <p:sp>
        <p:nvSpPr>
          <p:cNvPr id="33" name="Text 26"/>
          <p:cNvSpPr txBox="1"/>
          <p:nvPr/>
        </p:nvSpPr>
        <p:spPr>
          <a:xfrm>
            <a:off x="4416552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출판 규정</a:t>
            </a:r>
            <a:endParaRPr lang="en-US" sz="1400" dirty="0"/>
          </a:p>
        </p:txBody>
      </p:sp>
      <p:sp>
        <p:nvSpPr>
          <p:cNvPr id="34" name="Text 27"/>
          <p:cNvSpPr txBox="1"/>
          <p:nvPr/>
        </p:nvSpPr>
        <p:spPr>
          <a:xfrm>
            <a:off x="4416552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출판사·플랫폼 지침</a:t>
            </a:r>
            <a:endParaRPr lang="en-US" sz="1400" dirty="0"/>
          </a:p>
        </p:txBody>
      </p:sp>
      <p:sp>
        <p:nvSpPr>
          <p:cNvPr id="35" name="rule 6"/>
          <p:cNvSpPr/>
          <p:nvPr/>
        </p:nvSpPr>
        <p:spPr>
          <a:xfrm>
            <a:off x="6227064" y="3474720"/>
            <a:ext cx="2414016" cy="987552"/>
          </a:xfrm>
          <a:prstGeom prst="roundRect">
            <a:avLst>
              <a:gd name="adj" fmla="val 15741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36" name="Shape 29"/>
          <p:cNvSpPr/>
          <p:nvPr/>
        </p:nvSpPr>
        <p:spPr>
          <a:xfrm>
            <a:off x="6364224" y="37307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37" name="Image 5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524" y="3845052"/>
            <a:ext cx="228600" cy="228600"/>
          </a:xfrm>
          <a:prstGeom prst="rect">
            <a:avLst/>
          </a:prstGeom>
        </p:spPr>
      </p:pic>
      <p:sp>
        <p:nvSpPr>
          <p:cNvPr id="38" name="Text 30"/>
          <p:cNvSpPr txBox="1"/>
          <p:nvPr/>
        </p:nvSpPr>
        <p:spPr>
          <a:xfrm>
            <a:off x="6940296" y="35661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원고 보관</a:t>
            </a:r>
            <a:endParaRPr lang="en-US" sz="1400" dirty="0"/>
          </a:p>
        </p:txBody>
      </p:sp>
      <p:sp>
        <p:nvSpPr>
          <p:cNvPr id="39" name="Text 31"/>
          <p:cNvSpPr txBox="1"/>
          <p:nvPr/>
        </p:nvSpPr>
        <p:spPr>
          <a:xfrm>
            <a:off x="6940296" y="3931920"/>
            <a:ext cx="16459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버전별 원고 저장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STEP 04 · 집필 자동화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잘 된 지시문은 '틀'로 저장합니다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template window"/>
          <p:cNvSpPr/>
          <p:nvPr/>
        </p:nvSpPr>
        <p:spPr>
          <a:xfrm>
            <a:off x="457200" y="1280160"/>
            <a:ext cx="5394960" cy="2286000"/>
          </a:xfrm>
          <a:prstGeom prst="roundRect">
            <a:avLst>
              <a:gd name="adj" fmla="val 6800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85800" y="1353312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3"/>
                </a:solidFill>
              </a:rPr>
              <a:t>내 집필 템플릿 (저장해 두고 [ ]만 바꿔 씁니다)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731520" y="169164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명령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[장 제목] 꼭지 초안 작성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05740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맥락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[책 주제] [독자]용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731520" y="242316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페르소나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출판 편집자처럼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731520" y="278892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포맷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소제목 [3개]와 본문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731520" y="31546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어조 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[담백하고 따뜻하게]</a:t>
            </a:r>
            <a:endParaRPr lang="en-US" sz="1500" dirty="0"/>
          </a:p>
        </p:txBody>
      </p:sp>
      <p:sp>
        <p:nvSpPr>
          <p:cNvPr id="13" name="template step 1"/>
          <p:cNvSpPr/>
          <p:nvPr/>
        </p:nvSpPr>
        <p:spPr>
          <a:xfrm>
            <a:off x="6080760" y="1280160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199632" y="1435608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199632" y="143560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693408" y="1316736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잘 된 지시문 저장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6693408" y="1645920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메모 앱·문서에 보관</a:t>
            </a:r>
            <a:endParaRPr lang="en-US" sz="1400" dirty="0"/>
          </a:p>
        </p:txBody>
      </p:sp>
      <p:sp>
        <p:nvSpPr>
          <p:cNvPr id="18" name="template step 2"/>
          <p:cNvSpPr/>
          <p:nvPr/>
        </p:nvSpPr>
        <p:spPr>
          <a:xfrm>
            <a:off x="6080760" y="2066544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199632" y="2221992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6199632" y="222199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6693408" y="2103120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바뀌는 곳을 [ ]로</a:t>
            </a:r>
            <a:endParaRPr lang="en-US" sz="1400" dirty="0"/>
          </a:p>
        </p:txBody>
      </p:sp>
      <p:sp>
        <p:nvSpPr>
          <p:cNvPr id="22" name="Text 20"/>
          <p:cNvSpPr txBox="1"/>
          <p:nvPr/>
        </p:nvSpPr>
        <p:spPr>
          <a:xfrm>
            <a:off x="6693408" y="2432304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날짜·대상·내용</a:t>
            </a:r>
            <a:endParaRPr lang="en-US" sz="1400" dirty="0"/>
          </a:p>
        </p:txBody>
      </p:sp>
      <p:sp>
        <p:nvSpPr>
          <p:cNvPr id="23" name="template step 3"/>
          <p:cNvSpPr/>
          <p:nvPr/>
        </p:nvSpPr>
        <p:spPr>
          <a:xfrm>
            <a:off x="6080760" y="2852928"/>
            <a:ext cx="2606040" cy="694944"/>
          </a:xfrm>
          <a:prstGeom prst="roundRect">
            <a:avLst>
              <a:gd name="adj" fmla="val 22368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99632" y="3008376"/>
            <a:ext cx="384048" cy="384048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6199632" y="3008376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6693408" y="2889504"/>
            <a:ext cx="1965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다음엔 [ ]만 채우기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6693408" y="3218688"/>
            <a:ext cx="1965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같은 품질로 완성</a:t>
            </a:r>
            <a:endParaRPr lang="en-US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457200" y="37490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템플릿이 쌓이면 </a:t>
            </a:r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'집필 자산'</a:t>
            </a:r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이 됩니다</a:t>
            </a:r>
            <a:endParaRPr lang="en-US" sz="2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" y="42062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꼭지가 바뀌어도 [ ]만 바꾸면 이어 쓸 수 있습니다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STEP 05 · 출간·확산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나에서 기관까지, 한 계단씩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stair 1"/>
          <p:cNvSpPr/>
          <p:nvPr/>
        </p:nvSpPr>
        <p:spPr>
          <a:xfrm>
            <a:off x="457200" y="3337560"/>
            <a:ext cx="1892808" cy="1143000"/>
          </a:xfrm>
          <a:prstGeom prst="roundRect">
            <a:avLst>
              <a:gd name="adj" fmla="val 13600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21792" y="34747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21792" y="34747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1143000" y="347472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나 먼저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640080" y="399592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목차 1개 완성</a:t>
            </a:r>
            <a:endParaRPr lang="en-US" sz="1400" dirty="0"/>
          </a:p>
        </p:txBody>
      </p:sp>
      <p:sp>
        <p:nvSpPr>
          <p:cNvPr id="11" name="stair 2"/>
          <p:cNvSpPr/>
          <p:nvPr/>
        </p:nvSpPr>
        <p:spPr>
          <a:xfrm>
            <a:off x="2569464" y="2834640"/>
            <a:ext cx="1892808" cy="1645920"/>
          </a:xfrm>
          <a:prstGeom prst="roundRect">
            <a:avLst>
              <a:gd name="adj" fmla="val 9444"/>
            </a:avLst>
          </a:prstGeom>
          <a:solidFill>
            <a:schemeClr val="accent6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2734056" y="297180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2734056" y="297180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3255264" y="297180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초고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2752344" y="349300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꼭지를 꾸준히 이어 쓰기</a:t>
            </a:r>
            <a:endParaRPr lang="en-US" sz="1400" dirty="0"/>
          </a:p>
        </p:txBody>
      </p:sp>
      <p:sp>
        <p:nvSpPr>
          <p:cNvPr id="16" name="stair 3"/>
          <p:cNvSpPr/>
          <p:nvPr/>
        </p:nvSpPr>
        <p:spPr>
          <a:xfrm>
            <a:off x="4681728" y="2331720"/>
            <a:ext cx="1892808" cy="2148840"/>
          </a:xfrm>
          <a:prstGeom prst="roundRect">
            <a:avLst>
              <a:gd name="adj" fmla="val 8213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46320" y="246888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4846320" y="246888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367528" y="246888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퇴고</a:t>
            </a:r>
            <a:endParaRPr lang="en-US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64608" y="299008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사실·문체 다듬기</a:t>
            </a:r>
            <a:endParaRPr lang="en-US" sz="1400" dirty="0"/>
          </a:p>
        </p:txBody>
      </p:sp>
      <p:sp>
        <p:nvSpPr>
          <p:cNvPr id="21" name="stair 4"/>
          <p:cNvSpPr/>
          <p:nvPr/>
        </p:nvSpPr>
        <p:spPr>
          <a:xfrm>
            <a:off x="6793992" y="1828800"/>
            <a:ext cx="1892808" cy="2651760"/>
          </a:xfrm>
          <a:prstGeom prst="roundRect">
            <a:avLst>
              <a:gd name="adj" fmla="val 8213"/>
            </a:avLst>
          </a:prstGeom>
          <a:solidFill>
            <a:schemeClr val="accent2"/>
          </a:solidFill>
          <a:ln/>
        </p:spPr>
      </p:sp>
      <p:sp>
        <p:nvSpPr>
          <p:cNvPr id="22" name="Shape 20"/>
          <p:cNvSpPr/>
          <p:nvPr/>
        </p:nvSpPr>
        <p:spPr>
          <a:xfrm>
            <a:off x="6958584" y="1965960"/>
            <a:ext cx="420624" cy="420624"/>
          </a:xfrm>
          <a:prstGeom prst="ellipse">
            <a:avLst/>
          </a:prstGeom>
          <a:solidFill>
            <a:schemeClr val="tx1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958584" y="196596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7479792" y="1965960"/>
            <a:ext cx="11430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출간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6976872" y="2487168"/>
            <a:ext cx="1600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출간 로드맵 실행</a:t>
            </a:r>
            <a:endParaRPr lang="en-US" sz="140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128016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하루 한 꼭지, 기록으로 남겨 보세요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저자 경험을 강의에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저서 11권 이상, 그 노하우를 담았습니다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duo 1"/>
          <p:cNvSpPr/>
          <p:nvPr/>
        </p:nvSpPr>
        <p:spPr>
          <a:xfrm>
            <a:off x="45720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tx1"/>
          </a:solidFill>
          <a:ln/>
        </p:spPr>
      </p:sp>
      <p:sp>
        <p:nvSpPr>
          <p:cNvPr id="7" name="Shape 5"/>
          <p:cNvSpPr/>
          <p:nvPr/>
        </p:nvSpPr>
        <p:spPr>
          <a:xfrm>
            <a:off x="731520" y="15087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540" y="1668780"/>
            <a:ext cx="320040" cy="32004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5448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5"/>
                </a:solidFill>
              </a:rPr>
              <a:t>AUTHOR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저서 11권 이상</a:t>
            </a:r>
            <a:endParaRPr lang="en-US" sz="2200" dirty="0"/>
          </a:p>
        </p:txBody>
      </p:sp>
      <p:sp>
        <p:nvSpPr>
          <p:cNvPr id="11" name="Text 8"/>
          <p:cNvSpPr txBox="1"/>
          <p:nvPr/>
        </p:nvSpPr>
        <p:spPr>
          <a:xfrm>
            <a:off x="73152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accent3"/>
                </a:solidFill>
              </a:rPr>
              <a:t>AI 활용 노하우를 책으로 펴낸 경험을 강의에 담았습니다</a:t>
            </a:r>
            <a:endParaRPr lang="en-US" sz="1500" dirty="0"/>
          </a:p>
        </p:txBody>
      </p:sp>
      <p:sp>
        <p:nvSpPr>
          <p:cNvPr id="12" name="duo 2"/>
          <p:cNvSpPr/>
          <p:nvPr/>
        </p:nvSpPr>
        <p:spPr>
          <a:xfrm>
            <a:off x="4663440" y="1280160"/>
            <a:ext cx="4023360" cy="3200400"/>
          </a:xfrm>
          <a:prstGeom prst="roundRect">
            <a:avLst>
              <a:gd name="adj" fmla="val 485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937760" y="15087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7780" y="1668780"/>
            <a:ext cx="320040" cy="32004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760720" y="1508760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spc="100" kern="0" dirty="0">
                <a:solidFill>
                  <a:schemeClr val="accent1"/>
                </a:solidFill>
              </a:rPr>
              <a:t>ROADMAP</a:t>
            </a:r>
            <a:endParaRPr lang="en-US" sz="1400" dirty="0"/>
          </a:p>
        </p:txBody>
      </p:sp>
      <p:sp>
        <p:nvSpPr>
          <p:cNvPr id="16" name="Text 12"/>
          <p:cNvSpPr txBox="1"/>
          <p:nvPr/>
        </p:nvSpPr>
        <p:spPr>
          <a:xfrm>
            <a:off x="4937760" y="237744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</a:rPr>
              <a:t>목차부터 출간까지</a:t>
            </a:r>
            <a:endParaRPr lang="en-US" sz="2200" dirty="0"/>
          </a:p>
        </p:txBody>
      </p:sp>
      <p:sp>
        <p:nvSpPr>
          <p:cNvPr id="17" name="Text 13"/>
          <p:cNvSpPr txBox="1"/>
          <p:nvPr/>
        </p:nvSpPr>
        <p:spPr>
          <a:xfrm>
            <a:off x="4937760" y="3429000"/>
            <a:ext cx="3474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tx2"/>
                </a:solidFill>
              </a:rPr>
              <a:t>AI와 함께 목차·원고 초안·출간 로드맵을 만듭니다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최근 현장 · 2026.10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지금도 현장에서 이렇게 진행합니다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pic>
        <p:nvPicPr>
          <p:cNvPr id="6" name="최근 현장 사진" descr="/home/claude/photos_s/c2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457200" y="1280160"/>
            <a:ext cx="5029200" cy="2286000"/>
          </a:xfrm>
          <a:prstGeom prst="rect">
            <a:avLst/>
          </a:prstGeom>
        </p:spPr>
      </p:pic>
      <p:sp>
        <p:nvSpPr>
          <p:cNvPr id="7" name="field fact 1"/>
          <p:cNvSpPr/>
          <p:nvPr/>
        </p:nvSpPr>
        <p:spPr>
          <a:xfrm>
            <a:off x="5715000" y="1280160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5852160" y="142646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6460" y="1540764"/>
            <a:ext cx="228600" cy="2286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6446520" y="1335024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2026년 10월 22일</a:t>
            </a:r>
            <a:endParaRPr lang="en-US" sz="1400" dirty="0"/>
          </a:p>
        </p:txBody>
      </p:sp>
      <p:sp>
        <p:nvSpPr>
          <p:cNvPr id="11" name="Text 7"/>
          <p:cNvSpPr txBox="1"/>
          <p:nvPr/>
        </p:nvSpPr>
        <p:spPr>
          <a:xfrm>
            <a:off x="6446520" y="1682496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전남대학교 강의실</a:t>
            </a:r>
            <a:endParaRPr lang="en-US" sz="1400" dirty="0"/>
          </a:p>
        </p:txBody>
      </p:sp>
      <p:sp>
        <p:nvSpPr>
          <p:cNvPr id="12" name="field fact 2"/>
          <p:cNvSpPr/>
          <p:nvPr/>
        </p:nvSpPr>
        <p:spPr>
          <a:xfrm>
            <a:off x="5715000" y="2121408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852160" y="2267712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460" y="2382012"/>
            <a:ext cx="228600" cy="2286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446520" y="2176272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지역산업맞춤형 일자리창출</a:t>
            </a:r>
            <a:endParaRPr lang="en-US" sz="1400" dirty="0"/>
          </a:p>
        </p:txBody>
      </p:sp>
      <p:sp>
        <p:nvSpPr>
          <p:cNvPr id="16" name="Text 11"/>
          <p:cNvSpPr txBox="1"/>
          <p:nvPr/>
        </p:nvSpPr>
        <p:spPr>
          <a:xfrm>
            <a:off x="6446520" y="2523744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AI 교육 과정</a:t>
            </a:r>
            <a:endParaRPr lang="en-US" sz="1400" dirty="0"/>
          </a:p>
        </p:txBody>
      </p:sp>
      <p:sp>
        <p:nvSpPr>
          <p:cNvPr id="17" name="field fact 3"/>
          <p:cNvSpPr/>
          <p:nvPr/>
        </p:nvSpPr>
        <p:spPr>
          <a:xfrm>
            <a:off x="5715000" y="2962656"/>
            <a:ext cx="2971800" cy="749808"/>
          </a:xfrm>
          <a:prstGeom prst="roundRect">
            <a:avLst>
              <a:gd name="adj" fmla="val 20732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5852160" y="31089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66460" y="3223260"/>
            <a:ext cx="228600" cy="228600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6446520" y="3017520"/>
            <a:ext cx="21945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tx1"/>
                </a:solidFill>
              </a:rPr>
              <a:t>1인 1PC 실습</a:t>
            </a:r>
            <a:endParaRPr lang="en-US" sz="1400" dirty="0"/>
          </a:p>
        </p:txBody>
      </p:sp>
      <p:sp>
        <p:nvSpPr>
          <p:cNvPr id="21" name="Text 15"/>
          <p:cNvSpPr txBox="1"/>
          <p:nvPr/>
        </p:nvSpPr>
        <p:spPr>
          <a:xfrm>
            <a:off x="6446520" y="3364992"/>
            <a:ext cx="2194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내 자료로 직접 제작</a:t>
            </a:r>
            <a:endParaRPr lang="en-US" sz="1400" dirty="0"/>
          </a:p>
        </p:txBody>
      </p:sp>
      <p:sp>
        <p:nvSpPr>
          <p:cNvPr id="22" name="Text 16"/>
          <p:cNvSpPr txBox="1"/>
          <p:nvPr/>
        </p:nvSpPr>
        <p:spPr>
          <a:xfrm>
            <a:off x="457200" y="3611880"/>
            <a:ext cx="5029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chemeClr val="tx2"/>
                </a:solidFill>
              </a:rPr>
              <a:t>※ 수강생 얼굴은 가림 처리했습니다</a:t>
            </a:r>
            <a:endParaRPr lang="en-US" sz="1200" dirty="0"/>
          </a:p>
        </p:txBody>
      </p:sp>
      <p:sp>
        <p:nvSpPr>
          <p:cNvPr id="23" name="note"/>
          <p:cNvSpPr/>
          <p:nvPr/>
        </p:nvSpPr>
        <p:spPr>
          <a:xfrm>
            <a:off x="457200" y="3977640"/>
            <a:ext cx="8229600" cy="548640"/>
          </a:xfrm>
          <a:prstGeom prst="roundRect">
            <a:avLst>
              <a:gd name="adj" fmla="val 28333"/>
            </a:avLst>
          </a:prstGeom>
          <a:solidFill>
            <a:schemeClr val="accent6"/>
          </a:solidFill>
          <a:ln/>
        </p:spPr>
      </p:sp>
      <p:sp>
        <p:nvSpPr>
          <p:cNvPr id="24" name="Shape 18"/>
          <p:cNvSpPr/>
          <p:nvPr/>
        </p:nvSpPr>
        <p:spPr>
          <a:xfrm>
            <a:off x="658368" y="404164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524" y="4146804"/>
            <a:ext cx="210312" cy="210312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1234440" y="4014216"/>
            <a:ext cx="73152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현장  </a:t>
            </a:r>
            <a:pPr indent="0" marL="0">
              <a:buNone/>
            </a:pPr>
            <a:r>
              <a:rPr lang="en-US" sz="1500" dirty="0">
                <a:solidFill>
                  <a:schemeClr val="tx1"/>
                </a:solidFill>
              </a:rPr>
              <a:t>시연 → 따라 하기 → 내 자료로 만들기 순서로 진행합니다.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1"/>
                </a:solidFill>
              </a:rPr>
              <a:t>오늘의 정리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1"/>
                </a:solidFill>
              </a:rPr>
              <a:t>오늘 내 손에 남은 것 체크하기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1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check 1"/>
          <p:cNvSpPr/>
          <p:nvPr/>
        </p:nvSpPr>
        <p:spPr>
          <a:xfrm>
            <a:off x="45720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1323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392" y="1691640"/>
            <a:ext cx="274320" cy="27432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46304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책 목차 (독자 관점)</a:t>
            </a:r>
            <a:endParaRPr lang="en-US" sz="1600" dirty="0"/>
          </a:p>
        </p:txBody>
      </p:sp>
      <p:sp>
        <p:nvSpPr>
          <p:cNvPr id="10" name="check 2"/>
          <p:cNvSpPr/>
          <p:nvPr/>
        </p:nvSpPr>
        <p:spPr>
          <a:xfrm>
            <a:off x="4663440" y="128016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4919472" y="155448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6632" y="1691640"/>
            <a:ext cx="274320" cy="27432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5669280" y="128016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첫 꼭지 초안 (내 경험)</a:t>
            </a:r>
            <a:endParaRPr lang="en-US" sz="1600" dirty="0"/>
          </a:p>
        </p:txBody>
      </p:sp>
      <p:sp>
        <p:nvSpPr>
          <p:cNvPr id="14" name="check 3"/>
          <p:cNvSpPr/>
          <p:nvPr/>
        </p:nvSpPr>
        <p:spPr>
          <a:xfrm>
            <a:off x="45720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1323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2926080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146304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출간 로드맵</a:t>
            </a:r>
            <a:endParaRPr lang="en-US" sz="1600" dirty="0"/>
          </a:p>
        </p:txBody>
      </p:sp>
      <p:sp>
        <p:nvSpPr>
          <p:cNvPr id="18" name="check 4"/>
          <p:cNvSpPr/>
          <p:nvPr/>
        </p:nvSpPr>
        <p:spPr>
          <a:xfrm>
            <a:off x="4663440" y="2514600"/>
            <a:ext cx="4023360" cy="1097280"/>
          </a:xfrm>
          <a:prstGeom prst="roundRect">
            <a:avLst>
              <a:gd name="adj" fmla="val 14167"/>
            </a:avLst>
          </a:prstGeom>
          <a:solidFill>
            <a:schemeClr val="bg1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4919472" y="278892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632" y="2926080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669280" y="2514600"/>
            <a:ext cx="2926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안심 사용 6원칙 (저자의 검수)</a:t>
            </a:r>
            <a:endParaRPr lang="en-US" sz="1600" dirty="0"/>
          </a:p>
        </p:txBody>
      </p:sp>
      <p:sp>
        <p:nvSpPr>
          <p:cNvPr id="22" name="tomorrow"/>
          <p:cNvSpPr/>
          <p:nvPr/>
        </p:nvSpPr>
        <p:spPr>
          <a:xfrm>
            <a:off x="457200" y="3840480"/>
            <a:ext cx="8229600" cy="658368"/>
          </a:xfrm>
          <a:prstGeom prst="roundRect">
            <a:avLst>
              <a:gd name="adj" fmla="val 23611"/>
            </a:avLst>
          </a:prstGeom>
          <a:solidFill>
            <a:schemeClr val="tx1"/>
          </a:solidFill>
          <a:ln/>
        </p:spPr>
      </p:sp>
      <p:sp>
        <p:nvSpPr>
          <p:cNvPr id="23" name="Text 17"/>
          <p:cNvSpPr txBox="1"/>
          <p:nvPr/>
        </p:nvSpPr>
        <p:spPr>
          <a:xfrm>
            <a:off x="731520" y="3840480"/>
            <a:ext cx="7680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내일 쓸 첫 꼭지 제목 1개를 적어 보세요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457200" y="23774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100" kern="0" dirty="0">
                <a:solidFill>
                  <a:schemeClr val="accent5"/>
                </a:solidFill>
              </a:rPr>
              <a:t>다음 단계</a:t>
            </a:r>
            <a:endParaRPr lang="en-US" sz="13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457200" y="530352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내일부터 3단계, 그리고 더 알아보기</a:t>
            </a:r>
            <a:endParaRPr lang="en-US" sz="3200" dirty="0"/>
          </a:p>
        </p:txBody>
      </p:sp>
      <p:sp>
        <p:nvSpPr>
          <p:cNvPr id="4" name="back"/>
          <p:cNvSpPr/>
          <p:nvPr/>
        </p:nvSpPr>
        <p:spPr>
          <a:xfrm>
            <a:off x="7589520" y="274320"/>
            <a:ext cx="1097280" cy="29260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7589520" y="274320"/>
            <a:ext cx="1097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u="sng" dirty="0">
                <a:solidFill>
                  <a:schemeClr val="accent5"/>
                </a:solidFill>
                <a:hlinkClick r:id="rId1" action="ppaction://hlinksldjump" tooltip="목차로 이동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목차로 ↩</a:t>
            </a:r>
            <a:endParaRPr lang="en-US" sz="1200" dirty="0"/>
          </a:p>
        </p:txBody>
      </p:sp>
      <p:sp>
        <p:nvSpPr>
          <p:cNvPr id="6" name="next 1"/>
          <p:cNvSpPr/>
          <p:nvPr/>
        </p:nvSpPr>
        <p:spPr>
          <a:xfrm>
            <a:off x="457200" y="128016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40080" y="148132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" y="1600200"/>
            <a:ext cx="237744" cy="23774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2588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책 주제 1개 정하기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73736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가장 잘 아는 이야기</a:t>
            </a:r>
            <a:endParaRPr lang="en-US" sz="1400" dirty="0"/>
          </a:p>
        </p:txBody>
      </p:sp>
      <p:sp>
        <p:nvSpPr>
          <p:cNvPr id="11" name="next 2"/>
          <p:cNvSpPr/>
          <p:nvPr/>
        </p:nvSpPr>
        <p:spPr>
          <a:xfrm>
            <a:off x="457200" y="224028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0080" y="244144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952" y="2560320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1325880" y="2331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6요소로 목차 요청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1325880" y="269748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오늘 만든 틀로 목차 다듬기</a:t>
            </a:r>
            <a:endParaRPr lang="en-US" sz="1400" dirty="0"/>
          </a:p>
        </p:txBody>
      </p:sp>
      <p:sp>
        <p:nvSpPr>
          <p:cNvPr id="16" name="next 3"/>
          <p:cNvSpPr/>
          <p:nvPr/>
        </p:nvSpPr>
        <p:spPr>
          <a:xfrm>
            <a:off x="457200" y="3200400"/>
            <a:ext cx="4572000" cy="868680"/>
          </a:xfrm>
          <a:prstGeom prst="roundRect">
            <a:avLst>
              <a:gd name="adj" fmla="val 17895"/>
            </a:avLst>
          </a:prstGeom>
          <a:solidFill>
            <a:schemeClr val="accent4"/>
          </a:solidFill>
          <a:ln w="9525">
            <a:solidFill>
              <a:srgbClr val="334155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640080" y="3401568"/>
            <a:ext cx="475488" cy="47548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952" y="3520440"/>
            <a:ext cx="237744" cy="23774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25880" y="32918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첫 독자에게 공유</a:t>
            </a:r>
            <a:endParaRPr lang="en-US" sz="1600" dirty="0"/>
          </a:p>
        </p:txBody>
      </p:sp>
      <p:sp>
        <p:nvSpPr>
          <p:cNvPr id="20" name="Text 15"/>
          <p:cNvSpPr txBox="1"/>
          <p:nvPr/>
        </p:nvSpPr>
        <p:spPr>
          <a:xfrm>
            <a:off x="1325880" y="3657600"/>
            <a:ext cx="3566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accent3"/>
                </a:solidFill>
              </a:rPr>
              <a:t>2주 안에 1명에게 보여 주기</a:t>
            </a:r>
            <a:endParaRPr lang="en-US" sz="1400" dirty="0"/>
          </a:p>
        </p:txBody>
      </p:sp>
      <p:sp>
        <p:nvSpPr>
          <p:cNvPr id="21" name="QR 강의 문의"/>
          <p:cNvSpPr/>
          <p:nvPr/>
        </p:nvSpPr>
        <p:spPr>
          <a:xfrm>
            <a:off x="52120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2" name="QR 강의 문의" descr="/home/claude/img2/qr_contact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417320"/>
            <a:ext cx="1371600" cy="1371600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52120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강의 문의</a:t>
            </a:r>
            <a:endParaRPr lang="en-US" sz="1600" dirty="0"/>
          </a:p>
        </p:txBody>
      </p:sp>
      <p:sp>
        <p:nvSpPr>
          <p:cNvPr id="24" name="Text 18"/>
          <p:cNvSpPr txBox="1"/>
          <p:nvPr/>
        </p:nvSpPr>
        <p:spPr>
          <a:xfrm>
            <a:off x="52120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5" name="QR 전자책·템플릿"/>
          <p:cNvSpPr/>
          <p:nvPr/>
        </p:nvSpPr>
        <p:spPr>
          <a:xfrm>
            <a:off x="7040880" y="1280160"/>
            <a:ext cx="1645920" cy="2743200"/>
          </a:xfrm>
          <a:prstGeom prst="roundRect">
            <a:avLst>
              <a:gd name="adj" fmla="val 9444"/>
            </a:avLst>
          </a:prstGeom>
          <a:solidFill>
            <a:schemeClr val="bg1"/>
          </a:solidFill>
          <a:ln/>
        </p:spPr>
      </p:sp>
      <p:pic>
        <p:nvPicPr>
          <p:cNvPr id="26" name="QR 전자책·템플릿" descr="/home/claude/img2/qr_shop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8040" y="1417320"/>
            <a:ext cx="1371600" cy="137160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7040880" y="2880360"/>
            <a:ext cx="1645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전자책·템플릿</a:t>
            </a:r>
            <a:endParaRPr lang="en-US" sz="1600" dirty="0"/>
          </a:p>
        </p:txBody>
      </p:sp>
      <p:sp>
        <p:nvSpPr>
          <p:cNvPr id="28" name="Text 21"/>
          <p:cNvSpPr txBox="1"/>
          <p:nvPr/>
        </p:nvSpPr>
        <p:spPr>
          <a:xfrm>
            <a:off x="7040880" y="3246120"/>
            <a:ext cx="1645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휴대폰 카메라로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스캔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457200" y="4160520"/>
            <a:ext cx="8229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AI는 문장을 돕고, 책의 이야기는 저자가 만듭니다</a:t>
            </a:r>
            <a:endParaRPr lang="en-US" sz="1600" dirty="0"/>
          </a:p>
        </p:txBody>
      </p:sp>
      <p:sp>
        <p:nvSpPr>
          <p:cNvPr id="30" name="Text 23"/>
          <p:cNvSpPr txBox="1"/>
          <p:nvPr/>
        </p:nvSpPr>
        <p:spPr>
          <a:xfrm>
            <a:off x="457200" y="4425696"/>
            <a:ext cx="8229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chemeClr val="accent3"/>
                </a:solidFill>
              </a:rPr>
              <a:t>문의 80284@naver.com · 인공지능디지털연구소(AIDL) 최재향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690872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chemeClr val="accent3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IDL Style Guide v1.0">
  <a:themeElements>
    <a:clrScheme name="AIDL Style Guide v1.0">
      <a:dk1>
        <a:srgbClr val="0F172A"/>
      </a:dk1>
      <a:lt1>
        <a:srgbClr val="FFFFFF"/>
      </a:lt1>
      <a:dk2>
        <a:srgbClr val="334155"/>
      </a:dk2>
      <a:lt2>
        <a:srgbClr val="F8FAFC"/>
      </a:lt2>
      <a:accent1>
        <a:srgbClr val="2563EB"/>
      </a:accent1>
      <a:accent2>
        <a:srgbClr val="10B981"/>
      </a:accent2>
      <a:accent3>
        <a:srgbClr val="94A3B8"/>
      </a:accent3>
      <a:accent4>
        <a:srgbClr val="1E293B"/>
      </a:accent4>
      <a:accent5>
        <a:srgbClr val="60A5FA"/>
      </a:accent5>
      <a:accent6>
        <a:srgbClr val="DBEAFE"/>
      </a:accent6>
      <a:hlink>
        <a:srgbClr val="2563EB"/>
      </a:hlink>
      <a:folHlink>
        <a:srgbClr val="334155"/>
      </a:folHlink>
    </a:clrScheme>
    <a:fontScheme name="AIDL Style Guide v1.0">
      <a:majorFont>
        <a:latin typeface="Pretendard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Pretendard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책쓰기·책출판 — 교육생용 강의안</dc:title>
  <dc:subject>PptxGenJS Presentation</dc:subject>
  <dc:creator>최재향 (인공지능디지털연구소)</dc:creator>
  <cp:lastModifiedBy>최재향 (인공지능디지털연구소)</cp:lastModifiedBy>
  <cp:revision>1</cp:revision>
  <dcterms:created xsi:type="dcterms:W3CDTF">2026-10-27T11:16:00Z</dcterms:created>
  <dcterms:modified xsi:type="dcterms:W3CDTF">2026-10-27T11:16:00Z</dcterms:modified>
</cp:coreProperties>
</file>