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notesMasterIdLst>
    <p:notesMasterId r:id="rId2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도입" id="{f5fbd76a-e1bd-95ec-93f9-c2d218662767}">
          <p14:sldIdLst>
            <p14:sldId id="256"/>
            <p14:sldId id="257"/>
            <p14:sldId id="258"/>
            <p14:sldId id="259"/>
            <p14:sldId id="260"/>
            <p14:sldId id="261"/>
          </p14:sldIdLst>
        </p14:section>
        <p14:section name="목차" id="{3d7add02-9e92-f68b-88e1-b59d335b14b4}">
          <p14:sldIdLst>
            <p14:sldId id="262"/>
          </p14:sldIdLst>
        </p14:section>
        <p14:section name="방법론" id="{7f661146-28f7-732c-ada6-0ef96c6b9b0b}">
          <p14:sldIdLst>
            <p14:sldId id="263"/>
          </p14:sldIdLst>
        </p14:section>
        <p14:section name="STEP 01" id="{9e4776fb-ca16-4e3b-9b04-b886dfbb61f4}">
          <p14:sldIdLst>
            <p14:sldId id="264"/>
          </p14:sldIdLst>
        </p14:section>
        <p14:section name="STEP 02" id="{cf0320b1-cbe1-999e-db7b-5b352a5d756d}">
          <p14:sldIdLst>
            <p14:sldId id="265"/>
          </p14:sldIdLst>
        </p14:section>
        <p14:section name="AI 기본기" id="{1c0a3ee7-dc76-53a4-cf27-3b29a92c139b}">
          <p14:sldIdLst>
            <p14:sldId id="266"/>
            <p14:sldId id="267"/>
            <p14:sldId id="268"/>
            <p14:sldId id="269"/>
          </p14:sldIdLst>
        </p14:section>
        <p14:section name="STEP 03" id="{bc3fa444-b0d9-cd9c-d383-fe216259309a}">
          <p14:sldIdLst>
            <p14:sldId id="270"/>
            <p14:sldId id="271"/>
            <p14:sldId id="272"/>
            <p14:sldId id="273"/>
          </p14:sldIdLst>
        </p14:section>
        <p14:section name="STEP 04" id="{560f8081-f971-4882-c2ea-f40528b61458}">
          <p14:sldIdLst>
            <p14:sldId id="274"/>
          </p14:sldIdLst>
        </p14:section>
        <p14:section name="STEP 05" id="{d7abd4b4-58f6-bcfa-57a9-b43fd0ca12c1}">
          <p14:sldIdLst>
            <p14:sldId id="275"/>
          </p14:sldIdLst>
        </p14:section>
        <p14:section name="사례" id="{09c2cbae-340e-933b-0bb2-3a6d964ff1c2}">
          <p14:sldIdLst>
            <p14:sldId id="276"/>
            <p14:sldId id="277"/>
          </p14:sldIdLst>
        </p14:section>
        <p14:section name="마무리" id="{b16bbee2-0898-a342-3c26-57279120d563}">
          <p14:sldIdLst>
            <p14:sldId id="278"/>
            <p14:sldId id="27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[오프닝 1분] 인사 → 오늘의 약속: 설명만 듣고 가시지 않습니다. 내 자료로 직접 결과물을 만들어 가십니다.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[1분] 길게 말하지 않습니다. '현장에서 검증한 방법만 가르친다'는 한 문장으로 마무리.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[1분] 실제 강의 현장 사진입니다. 수강생 얼굴이 나오는 사진은 사용 동의를 확인하세요.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결과물 4가지: 수업 자료 · 학부모 안내문 · 행정 문서 초안 · 안심 체크리스트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참여 유도. 손 들게 하고 결과를 칠판/채팅에 적습니다. 결과에 따라 이후 실습 강조점을 조정하세요.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'이번 학기 가장 오래 걸린 자료는?' 2~3명에게 짧게 듣기. 왼쪽(지금)과 오른쪽(교육 후) 비교.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[1분] 오늘의 지도. 슬라이드쇼 모드에서 단계 이름을 클릭하면 해당 슬라이드로 이동합니다. 시간이 부족하면 STEP 04·05는 요약만.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JH RESULT 5™ — 이 순서가 오늘 수업의 뼈대입니다. 모든 AIDL 강의는 이 5단계로 설계됩니다.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[8분 실습] 내 업무 3개를 적고 가장 맞는 1개를 고르세요 옆 사람에게 30초씩 공유.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업무를 4조각으로 나누고 AI의 몫과 사람의 몫을 구분합니다. 안전과 품질은 사람의 검토에서 나옵니다.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[4분] 6가지를 순서대로 읽기. 가장 많이 빠뜨리는 것은 '맥락'. 다음 슬라이드에서 실제 입력 예시로 확인합니다.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[4분] 시연: 이 지시문을 실제 AI 도구에 붙여 넣어 결과를 보여주세요. 번호 색이 6가지 요소와 같습니다. 도구는 기관에서 허용한 것을 사용.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결과를 읽으며 '초안'임을 강조. 사실·이름·숫자는 AI가 만든 것이 아니라 입력에서 가져온 것이므로 반드시 원본과 대조.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[5분 실습] 같은 자료로 A/B 지시문을 실행해 보고 차이를 비교. 가장 인상적인 결과를 1명 발표.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세 가지 중 내 업무와 가장 가까운 1개를 고르게 합니다. 이후 미션에서 이 결과물을 만듭니다.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[25분 실습] 타이머를 화면에 띄우세요. 막힌 분께는 핵심 3요소만이라도 넣게 안내. 순회하며 코칭.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손으로 O/X 표시. 정답은 X. 다음 슬라이드에서 이유와 안심 사용 6원칙을 설명합니다.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[4분] 기관·대상의 AI 활용 지침을 사전에 확인하고 이 슬라이드를 맞춤 수정하세요. 개인정보는 입력 전에 가리는 것이 가장 안전합니다.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[5분 실습] 방금 만든 지시문을 [대괄호] 템플릿으로 바꾸기. 완성한 템플릿은 팀 공용 폴더에 공유하도록 권유.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확산의 핵심은 '기록하고 공유하기'. 교육 후 2주 안에 1명에게 알려 주기를 과제로 제시.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홈페이지에 소개된 강의 방식(TEACH·PRACTICE)과 과정 산출물(수업·행정용 AI 활용 자료)을 안내.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최근 현장 사진(2026.10.22 전남대학교, 2026 지역산업맞춤형 일자리창출 지원사업 AI 교육 — 사진 속 현수막 기준이므로 게시 전 확인). 수강생 얼굴은 가림 처리됨.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체크하며 정리. 각자 '내일 당장 해 볼 일 1개'를 적게 하기. 이후 채팅/단톡방에 1줄 공유를 권유.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[마무리 2분] 오늘의 한 줄 요약 → 내일 해 볼 일 1개 약속 → QR로 강의 문의·자료 안내 → 감사 인사.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RO_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188720"/>
            <a:ext cx="5212080" cy="1600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926080"/>
            <a:ext cx="521208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3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RO_PHOTO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LIGHT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300" b="1" spc="100" kern="0" dirty="0">
                <a:solidFill>
                  <a:schemeClr val="accent1"/>
                </a:solidFill>
              </a:defRPr>
            </a:lvl1pPr>
          </a:lstStyle>
          <a:p>
            <a:pPr indent="0" marL="0">
              <a:buNone/>
            </a:pP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pic>
        <p:nvPicPr>
          <p:cNvPr id="4" name="Image 0" descr="/home/claude/assets/aidl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4690872"/>
            <a:ext cx="274320" cy="27432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804672" y="469087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인공지능디지털연구소 AIDL · 최재향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300" b="1" spc="100" kern="0" dirty="0">
                <a:solidFill>
                  <a:schemeClr val="accent5"/>
                </a:solidFill>
              </a:defRPr>
            </a:lvl1pPr>
          </a:lstStyle>
          <a:p>
            <a:pPr indent="0" marL="0">
              <a:buNone/>
            </a:pP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pic>
        <p:nvPicPr>
          <p:cNvPr id="4" name="Image 0" descr="/home/claude/assets/aidl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4690872"/>
            <a:ext cx="274320" cy="27432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804672" y="469087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3"/>
                </a:solidFill>
              </a:rPr>
              <a:t>인공지능디지털연구소 AIDL · 최재향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3-1.png"/><Relationship Id="rId3" Type="http://schemas.openxmlformats.org/officeDocument/2006/relationships/image" Target="../media/image-3-2.png"/><Relationship Id="rId4" Type="http://schemas.openxmlformats.org/officeDocument/2006/relationships/image" Target="../media/image-3-3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4-1.png"/><Relationship Id="rId3" Type="http://schemas.openxmlformats.org/officeDocument/2006/relationships/image" Target="../media/image-4-2.png"/><Relationship Id="rId4" Type="http://schemas.openxmlformats.org/officeDocument/2006/relationships/image" Target="../media/image-4-3.png"/><Relationship Id="rId5" Type="http://schemas.openxmlformats.org/officeDocument/2006/relationships/image" Target="../media/image-4-4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5-1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6-1.png"/><Relationship Id="rId3" Type="http://schemas.openxmlformats.org/officeDocument/2006/relationships/image" Target="../media/image-6-2.png"/><Relationship Id="rId4" Type="http://schemas.openxmlformats.org/officeDocument/2006/relationships/image" Target="../media/image-6-3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4" Type="http://schemas.openxmlformats.org/officeDocument/2006/relationships/slide" Target="slide10.xml"/><Relationship Id="rId6" Type="http://schemas.openxmlformats.org/officeDocument/2006/relationships/slide" Target="slide15.xml"/><Relationship Id="rId8" Type="http://schemas.openxmlformats.org/officeDocument/2006/relationships/slide" Target="slide19.xml"/><Relationship Id="rId10" Type="http://schemas.openxmlformats.org/officeDocument/2006/relationships/slide" Target="slide20.xml"/><Relationship Id="rId1" Type="http://schemas.openxmlformats.org/officeDocument/2006/relationships/image" Target="../media/image-7-1.png"/><Relationship Id="rId3" Type="http://schemas.openxmlformats.org/officeDocument/2006/relationships/image" Target="../media/image-7-2.png"/><Relationship Id="rId5" Type="http://schemas.openxmlformats.org/officeDocument/2006/relationships/image" Target="../media/image-7-3.png"/><Relationship Id="rId7" Type="http://schemas.openxmlformats.org/officeDocument/2006/relationships/image" Target="../media/image-7-4.png"/><Relationship Id="rId9" Type="http://schemas.openxmlformats.org/officeDocument/2006/relationships/image" Target="../media/image-7-5.png"/><Relationship Id="rId11" Type="http://schemas.openxmlformats.org/officeDocument/2006/relationships/image" Target="../media/image-7-6.png"/><Relationship Id="rId12" Type="http://schemas.openxmlformats.org/officeDocument/2006/relationships/slideLayout" Target="../slideLayouts/slideLayout4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8-1.png"/><Relationship Id="rId3" Type="http://schemas.openxmlformats.org/officeDocument/2006/relationships/image" Target="../media/image-8-2.png"/><Relationship Id="rId4" Type="http://schemas.openxmlformats.org/officeDocument/2006/relationships/image" Target="../media/image-8-3.png"/><Relationship Id="rId5" Type="http://schemas.openxmlformats.org/officeDocument/2006/relationships/image" Target="../media/image-8-4.png"/><Relationship Id="rId6" Type="http://schemas.openxmlformats.org/officeDocument/2006/relationships/image" Target="../media/image-8-5.png"/><Relationship Id="rId7" Type="http://schemas.openxmlformats.org/officeDocument/2006/relationships/image" Target="../media/image-8-6.png"/><Relationship Id="rId8" Type="http://schemas.openxmlformats.org/officeDocument/2006/relationships/image" Target="../media/image-8-7.png"/><Relationship Id="rId9" Type="http://schemas.openxmlformats.org/officeDocument/2006/relationships/image" Target="../media/image-8-8.png"/><Relationship Id="rId10" Type="http://schemas.openxmlformats.org/officeDocument/2006/relationships/image" Target="../media/image-8-9.png"/><Relationship Id="rId11" Type="http://schemas.openxmlformats.org/officeDocument/2006/relationships/image" Target="../media/image-8-10.png"/><Relationship Id="rId12" Type="http://schemas.openxmlformats.org/officeDocument/2006/relationships/slideLayout" Target="../slideLayouts/slideLayout4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9-1.png"/><Relationship Id="rId3" Type="http://schemas.openxmlformats.org/officeDocument/2006/relationships/image" Target="../media/image-9-2.png"/><Relationship Id="rId4" Type="http://schemas.openxmlformats.org/officeDocument/2006/relationships/image" Target="../media/image-9-3.png"/><Relationship Id="rId5" Type="http://schemas.openxmlformats.org/officeDocument/2006/relationships/image" Target="../media/image-9-4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0-1.png"/><Relationship Id="rId3" Type="http://schemas.openxmlformats.org/officeDocument/2006/relationships/image" Target="../media/image-10-2.png"/><Relationship Id="rId4" Type="http://schemas.openxmlformats.org/officeDocument/2006/relationships/image" Target="../media/image-10-3.png"/><Relationship Id="rId5" Type="http://schemas.openxmlformats.org/officeDocument/2006/relationships/image" Target="../media/image-10-4.png"/><Relationship Id="rId6" Type="http://schemas.openxmlformats.org/officeDocument/2006/relationships/image" Target="../media/image-10-5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2-1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3-1.png"/><Relationship Id="rId3" Type="http://schemas.openxmlformats.org/officeDocument/2006/relationships/image" Target="../media/image-13-2.png"/><Relationship Id="rId4" Type="http://schemas.openxmlformats.org/officeDocument/2006/relationships/image" Target="../media/image-13-3.png"/><Relationship Id="rId5" Type="http://schemas.openxmlformats.org/officeDocument/2006/relationships/image" Target="../media/image-13-4.png"/><Relationship Id="rId6" Type="http://schemas.openxmlformats.org/officeDocument/2006/relationships/image" Target="../media/image-13-5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4-1.png"/><Relationship Id="rId3" Type="http://schemas.openxmlformats.org/officeDocument/2006/relationships/image" Target="../media/image-14-2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5-1.png"/><Relationship Id="rId3" Type="http://schemas.openxmlformats.org/officeDocument/2006/relationships/image" Target="../media/image-15-2.png"/><Relationship Id="rId4" Type="http://schemas.openxmlformats.org/officeDocument/2006/relationships/image" Target="../media/image-15-3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6-1.png"/><Relationship Id="rId3" Type="http://schemas.openxmlformats.org/officeDocument/2006/relationships/image" Target="../media/image-16-2.png"/><Relationship Id="rId4" Type="http://schemas.openxmlformats.org/officeDocument/2006/relationships/image" Target="../media/image-16-3.png"/><Relationship Id="rId5" Type="http://schemas.openxmlformats.org/officeDocument/2006/relationships/image" Target="../media/image-16-4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3" Type="http://schemas.openxmlformats.org/officeDocument/2006/relationships/slide" Target="slide18.xml"/><Relationship Id="rId2" Type="http://schemas.openxmlformats.org/officeDocument/2006/relationships/image" Target="../media/image-17-1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8-1.png"/><Relationship Id="rId3" Type="http://schemas.openxmlformats.org/officeDocument/2006/relationships/image" Target="../media/image-18-2.png"/><Relationship Id="rId4" Type="http://schemas.openxmlformats.org/officeDocument/2006/relationships/image" Target="../media/image-18-3.png"/><Relationship Id="rId5" Type="http://schemas.openxmlformats.org/officeDocument/2006/relationships/image" Target="../media/image-18-4.png"/><Relationship Id="rId6" Type="http://schemas.openxmlformats.org/officeDocument/2006/relationships/image" Target="../media/image-18-5.png"/><Relationship Id="rId7" Type="http://schemas.openxmlformats.org/officeDocument/2006/relationships/image" Target="../media/image-18-6.png"/><Relationship Id="rId8" Type="http://schemas.openxmlformats.org/officeDocument/2006/relationships/slideLayout" Target="../slideLayouts/slideLayout4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21-1.png"/><Relationship Id="rId3" Type="http://schemas.openxmlformats.org/officeDocument/2006/relationships/image" Target="../media/image-21-2.png"/><Relationship Id="rId4" Type="http://schemas.openxmlformats.org/officeDocument/2006/relationships/image" Target="../media/image-21-3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22-1.png"/><Relationship Id="rId3" Type="http://schemas.openxmlformats.org/officeDocument/2006/relationships/image" Target="../media/image-22-2.png"/><Relationship Id="rId4" Type="http://schemas.openxmlformats.org/officeDocument/2006/relationships/image" Target="../media/image-22-3.png"/><Relationship Id="rId5" Type="http://schemas.openxmlformats.org/officeDocument/2006/relationships/image" Target="../media/image-22-4.png"/><Relationship Id="rId6" Type="http://schemas.openxmlformats.org/officeDocument/2006/relationships/image" Target="../media/image-22-5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23-1.png"/><Relationship Id="rId3" Type="http://schemas.openxmlformats.org/officeDocument/2006/relationships/image" Target="../media/image-23-2.png"/><Relationship Id="rId4" Type="http://schemas.openxmlformats.org/officeDocument/2006/relationships/image" Target="../media/image-23-3.png"/><Relationship Id="rId5" Type="http://schemas.openxmlformats.org/officeDocument/2006/relationships/image" Target="../media/image-23-4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24-1.png"/><Relationship Id="rId3" Type="http://schemas.openxmlformats.org/officeDocument/2006/relationships/image" Target="../media/image-24-2.png"/><Relationship Id="rId4" Type="http://schemas.openxmlformats.org/officeDocument/2006/relationships/image" Target="../media/image-24-3.png"/><Relationship Id="rId5" Type="http://schemas.openxmlformats.org/officeDocument/2006/relationships/image" Target="../media/image-24-4.png"/><Relationship Id="rId6" Type="http://schemas.openxmlformats.org/officeDocument/2006/relationships/image" Target="../media/image-24-5.png"/><Relationship Id="rId7" Type="http://schemas.openxmlformats.org/officeDocument/2006/relationships/slideLayout" Target="../slideLayouts/slideLayout5.xml"/><Relationship Id="rId8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ll AIDL · 교육생용 강의안"/>
          <p:cNvSpPr/>
          <p:nvPr/>
        </p:nvSpPr>
        <p:spPr>
          <a:xfrm>
            <a:off x="548640" y="868680"/>
            <a:ext cx="2171700" cy="31089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868680"/>
            <a:ext cx="21717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AIDL · 교육생용 강의안</a:t>
            </a:r>
            <a:endParaRPr lang="en-US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548640" y="1188720"/>
            <a:ext cx="521208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교직원</a:t>
            </a:r>
            <a:endParaRPr lang="en-US" sz="4000" dirty="0"/>
          </a:p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생성형 AI</a:t>
            </a:r>
            <a:endParaRPr lang="en-US" sz="4000" dirty="0"/>
          </a:p>
        </p:txBody>
      </p:sp>
      <p:sp>
        <p:nvSpPr>
          <p:cNvPr id="5" name="Text 0"/>
          <p:cNvSpPr/>
          <p:nvPr>
            <p:ph idx="101" type="body" hasCustomPrompt="1"/>
          </p:nvPr>
        </p:nvSpPr>
        <p:spPr>
          <a:xfrm>
            <a:off x="548640" y="292608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3"/>
                </a:solidFill>
              </a:rPr>
              <a:t>수업 자료·학부모 안내·행정 업무에 바로 쓰는 AI</a:t>
            </a:r>
            <a:endParaRPr lang="en-US" sz="1800" dirty="0"/>
          </a:p>
        </p:txBody>
      </p:sp>
      <p:sp>
        <p:nvSpPr>
          <p:cNvPr id="6" name="pill JH RESULT 5"/>
          <p:cNvSpPr/>
          <p:nvPr/>
        </p:nvSpPr>
        <p:spPr>
          <a:xfrm>
            <a:off x="548640" y="3520440"/>
            <a:ext cx="1737360" cy="42062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3520440"/>
            <a:ext cx="17373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JH RESULT 5</a:t>
            </a:r>
            <a:endParaRPr lang="en-US" sz="1400" dirty="0"/>
          </a:p>
        </p:txBody>
      </p:sp>
      <p:sp>
        <p:nvSpPr>
          <p:cNvPr id="8" name="pill 최재향 · AIDL 대표"/>
          <p:cNvSpPr/>
          <p:nvPr/>
        </p:nvSpPr>
        <p:spPr>
          <a:xfrm>
            <a:off x="2423160" y="3520440"/>
            <a:ext cx="1828800" cy="420624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solidFill>
              <a:srgbClr val="475569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423160" y="3520440"/>
            <a:ext cx="1828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최재향 · AIDL 대표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943600" y="868680"/>
            <a:ext cx="2926080" cy="2926080"/>
          </a:xfrm>
          <a:prstGeom prst="ellipse">
            <a:avLst/>
          </a:prstGeom>
          <a:solidFill>
            <a:schemeClr val="accent4"/>
          </a:solidFill>
          <a:ln w="12700">
            <a:solidFill>
              <a:srgbClr val="60A5FA"/>
            </a:solidFill>
            <a:prstDash val="solid"/>
          </a:ln>
        </p:spPr>
      </p:sp>
      <p:pic>
        <p:nvPicPr>
          <p:cNvPr id="11" name="AIDL logo" descr="/home/claude/assets/aidl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80760" y="1005840"/>
            <a:ext cx="2651760" cy="2651760"/>
          </a:xfrm>
          <a:prstGeom prst="rect">
            <a:avLst/>
          </a:prstGeom>
        </p:spPr>
      </p:pic>
      <p:sp>
        <p:nvSpPr>
          <p:cNvPr id="12" name="Text 9"/>
          <p:cNvSpPr txBox="1"/>
          <p:nvPr/>
        </p:nvSpPr>
        <p:spPr>
          <a:xfrm>
            <a:off x="548640" y="45720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3"/>
                </a:solidFill>
              </a:rPr>
              <a:t>인공지능디지털연구소 (AIDL) · AI Digital Laboratory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00 · 강사 소개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AI로 현장을 바꾸는 강사</a:t>
            </a:r>
            <a:endParaRPr lang="en-US" sz="3200" dirty="0"/>
          </a:p>
        </p:txBody>
      </p:sp>
      <p:sp>
        <p:nvSpPr>
          <p:cNvPr id="4" name="profile"/>
          <p:cNvSpPr/>
          <p:nvPr/>
        </p:nvSpPr>
        <p:spPr>
          <a:xfrm>
            <a:off x="457200" y="1280160"/>
            <a:ext cx="2743200" cy="3200400"/>
          </a:xfrm>
          <a:prstGeom prst="roundRect">
            <a:avLst>
              <a:gd name="adj" fmla="val 5667"/>
            </a:avLst>
          </a:prstGeom>
          <a:solidFill>
            <a:schemeClr val="tx1"/>
          </a:solidFill>
          <a:ln/>
        </p:spPr>
      </p:sp>
      <p:pic>
        <p:nvPicPr>
          <p:cNvPr id="5" name="최재향 강사" descr="/home/claude/photos_s/c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417320"/>
            <a:ext cx="2286000" cy="2499781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31520" y="397764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최재향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1783080" y="397764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AIDL 대표 · AI강사</a:t>
            </a:r>
            <a:endParaRPr lang="en-US" sz="1200" dirty="0"/>
          </a:p>
        </p:txBody>
      </p:sp>
      <p:sp>
        <p:nvSpPr>
          <p:cNvPr id="8" name="credential 1"/>
          <p:cNvSpPr/>
          <p:nvPr/>
        </p:nvSpPr>
        <p:spPr>
          <a:xfrm>
            <a:off x="3429000" y="1280160"/>
            <a:ext cx="2514600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611880" y="1463040"/>
            <a:ext cx="475488" cy="47548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0752" y="1581912"/>
            <a:ext cx="237744" cy="237744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4206240" y="1417320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저서 11권 이상</a:t>
            </a:r>
            <a:endParaRPr lang="en-US" sz="1600" dirty="0"/>
          </a:p>
        </p:txBody>
      </p:sp>
      <p:sp>
        <p:nvSpPr>
          <p:cNvPr id="12" name="Text 8"/>
          <p:cNvSpPr txBox="1"/>
          <p:nvPr/>
        </p:nvSpPr>
        <p:spPr>
          <a:xfrm>
            <a:off x="3611880" y="210312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AI 활용 노하우를 책으로</a:t>
            </a:r>
            <a:endParaRPr lang="en-US" sz="1400" dirty="0"/>
          </a:p>
        </p:txBody>
      </p:sp>
      <p:sp>
        <p:nvSpPr>
          <p:cNvPr id="13" name="credential 2"/>
          <p:cNvSpPr/>
          <p:nvPr/>
        </p:nvSpPr>
        <p:spPr>
          <a:xfrm>
            <a:off x="6080760" y="1280160"/>
            <a:ext cx="2514600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6263640" y="1463040"/>
            <a:ext cx="475488" cy="47548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2512" y="1581912"/>
            <a:ext cx="237744" cy="237744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6858000" y="1417320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영화제 수상 6건</a:t>
            </a:r>
            <a:endParaRPr lang="en-US" sz="1600" dirty="0"/>
          </a:p>
        </p:txBody>
      </p:sp>
      <p:sp>
        <p:nvSpPr>
          <p:cNvPr id="17" name="Text 12"/>
          <p:cNvSpPr txBox="1"/>
          <p:nvPr/>
        </p:nvSpPr>
        <p:spPr>
          <a:xfrm>
            <a:off x="6263640" y="210312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AI 영화·영상 · 2024.06~2025.06</a:t>
            </a:r>
            <a:endParaRPr lang="en-US" sz="1400" dirty="0"/>
          </a:p>
        </p:txBody>
      </p:sp>
      <p:sp>
        <p:nvSpPr>
          <p:cNvPr id="18" name="credential 3"/>
          <p:cNvSpPr/>
          <p:nvPr/>
        </p:nvSpPr>
        <p:spPr>
          <a:xfrm>
            <a:off x="3429000" y="2926080"/>
            <a:ext cx="2514600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3611880" y="3108960"/>
            <a:ext cx="475488" cy="47548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0752" y="3227832"/>
            <a:ext cx="237744" cy="237744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4206240" y="3063240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전국 현장 강의</a:t>
            </a:r>
            <a:endParaRPr lang="en-US" sz="1600" dirty="0"/>
          </a:p>
        </p:txBody>
      </p:sp>
      <p:sp>
        <p:nvSpPr>
          <p:cNvPr id="22" name="Text 16"/>
          <p:cNvSpPr txBox="1"/>
          <p:nvPr/>
        </p:nvSpPr>
        <p:spPr>
          <a:xfrm>
            <a:off x="3611880" y="374904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공공기관·기업·학교·농업기술센터</a:t>
            </a:r>
            <a:endParaRPr lang="en-US" sz="1400" dirty="0"/>
          </a:p>
        </p:txBody>
      </p:sp>
      <p:sp>
        <p:nvSpPr>
          <p:cNvPr id="23" name="credential 4"/>
          <p:cNvSpPr/>
          <p:nvPr/>
        </p:nvSpPr>
        <p:spPr>
          <a:xfrm>
            <a:off x="6080760" y="2926080"/>
            <a:ext cx="2514600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4" name="Shape 18"/>
          <p:cNvSpPr/>
          <p:nvPr/>
        </p:nvSpPr>
        <p:spPr>
          <a:xfrm>
            <a:off x="6263640" y="3108960"/>
            <a:ext cx="475488" cy="47548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2512" y="3227832"/>
            <a:ext cx="237744" cy="237744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6858000" y="3063240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AI 영화감독</a:t>
            </a:r>
            <a:endParaRPr lang="en-US" sz="1600" dirty="0"/>
          </a:p>
        </p:txBody>
      </p:sp>
      <p:sp>
        <p:nvSpPr>
          <p:cNvPr id="27" name="Text 20"/>
          <p:cNvSpPr txBox="1"/>
          <p:nvPr/>
        </p:nvSpPr>
        <p:spPr>
          <a:xfrm>
            <a:off x="6263640" y="374904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AI 홍보영상·영화 제작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01 · 우리 강의는 이렇게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보고 끝나지 않고, 직접 만드는 강의실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photo card 1"/>
          <p:cNvSpPr/>
          <p:nvPr/>
        </p:nvSpPr>
        <p:spPr>
          <a:xfrm>
            <a:off x="457200" y="1280160"/>
            <a:ext cx="2615184" cy="320040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pic>
        <p:nvPicPr>
          <p:cNvPr id="7" name="강사 시연 사진" descr="/home/claude/photos_s/c1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548640" y="1371600"/>
            <a:ext cx="2432304" cy="210312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640080" y="3611880"/>
            <a:ext cx="384048" cy="38404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40080" y="36118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143000" y="3584448"/>
            <a:ext cx="1828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강사 시연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640080" y="40416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화면으로 먼저 보여드립니다</a:t>
            </a:r>
            <a:endParaRPr lang="en-US" sz="1400" dirty="0"/>
          </a:p>
        </p:txBody>
      </p:sp>
      <p:sp>
        <p:nvSpPr>
          <p:cNvPr id="12" name="photo card 2"/>
          <p:cNvSpPr/>
          <p:nvPr/>
        </p:nvSpPr>
        <p:spPr>
          <a:xfrm>
            <a:off x="3264408" y="1280160"/>
            <a:ext cx="2615184" cy="320040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pic>
        <p:nvPicPr>
          <p:cNvPr id="13" name="함께 실습 사진" descr="/home/claude/photos_s/c3.p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3355848" y="1371600"/>
            <a:ext cx="2432304" cy="2103120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3447288" y="3611880"/>
            <a:ext cx="384048" cy="384048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15" name="Text 11"/>
          <p:cNvSpPr txBox="1"/>
          <p:nvPr/>
        </p:nvSpPr>
        <p:spPr>
          <a:xfrm>
            <a:off x="3447288" y="36118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950208" y="3584448"/>
            <a:ext cx="1828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함께 실습</a:t>
            </a:r>
            <a:endParaRPr lang="en-US" sz="1800" dirty="0"/>
          </a:p>
        </p:txBody>
      </p:sp>
      <p:sp>
        <p:nvSpPr>
          <p:cNvPr id="17" name="Text 13"/>
          <p:cNvSpPr txBox="1"/>
          <p:nvPr/>
        </p:nvSpPr>
        <p:spPr>
          <a:xfrm>
            <a:off x="3447288" y="40416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각자 PC로 직접 따라 합니다</a:t>
            </a:r>
            <a:endParaRPr lang="en-US" sz="1400" dirty="0"/>
          </a:p>
        </p:txBody>
      </p:sp>
      <p:sp>
        <p:nvSpPr>
          <p:cNvPr id="18" name="photo card 3"/>
          <p:cNvSpPr/>
          <p:nvPr/>
        </p:nvSpPr>
        <p:spPr>
          <a:xfrm>
            <a:off x="6071616" y="1280160"/>
            <a:ext cx="2615184" cy="320040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pic>
        <p:nvPicPr>
          <p:cNvPr id="19" name="현장 몰입 사진" descr="/home/claude/photos_s/c4.p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6163056" y="1371600"/>
            <a:ext cx="2432304" cy="2103120"/>
          </a:xfrm>
          <a:prstGeom prst="rect">
            <a:avLst/>
          </a:prstGeom>
        </p:spPr>
      </p:pic>
      <p:sp>
        <p:nvSpPr>
          <p:cNvPr id="20" name="Shape 15"/>
          <p:cNvSpPr/>
          <p:nvPr/>
        </p:nvSpPr>
        <p:spPr>
          <a:xfrm>
            <a:off x="6254496" y="3611880"/>
            <a:ext cx="384048" cy="384048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21" name="Text 16"/>
          <p:cNvSpPr txBox="1"/>
          <p:nvPr/>
        </p:nvSpPr>
        <p:spPr>
          <a:xfrm>
            <a:off x="6254496" y="36118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757416" y="3584448"/>
            <a:ext cx="1828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현장 몰입</a:t>
            </a:r>
            <a:endParaRPr lang="en-US" sz="1800" dirty="0"/>
          </a:p>
        </p:txBody>
      </p:sp>
      <p:sp>
        <p:nvSpPr>
          <p:cNvPr id="23" name="Text 18"/>
          <p:cNvSpPr txBox="1"/>
          <p:nvPr/>
        </p:nvSpPr>
        <p:spPr>
          <a:xfrm>
            <a:off x="6254496" y="40416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내 수업 자료로 직접 만들어 봅니다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01 · 오늘의 약속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오늘 끝나면 내 손에 남는 4가지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promise"/>
          <p:cNvSpPr/>
          <p:nvPr/>
        </p:nvSpPr>
        <p:spPr>
          <a:xfrm>
            <a:off x="457200" y="1280160"/>
            <a:ext cx="8229600" cy="777240"/>
          </a:xfrm>
          <a:prstGeom prst="roundRect">
            <a:avLst>
              <a:gd name="adj" fmla="val 20000"/>
            </a:avLst>
          </a:prstGeom>
          <a:solidFill>
            <a:schemeClr val="tx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731520" y="1280160"/>
            <a:ext cx="7680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듣고 끝나는 교육이 아닙니다. </a:t>
            </a:r>
            <a:pPr indent="0" marL="0">
              <a:buNone/>
            </a:pPr>
            <a:r>
              <a:rPr lang="en-US" sz="2000" b="1" dirty="0">
                <a:solidFill>
                  <a:schemeClr val="accent5"/>
                </a:solidFill>
              </a:rPr>
              <a:t>내 자료로 직접</a:t>
            </a:r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 만들어 갑니다</a:t>
            </a:r>
            <a:endParaRPr lang="en-US" sz="2000" dirty="0"/>
          </a:p>
        </p:txBody>
      </p:sp>
      <p:sp>
        <p:nvSpPr>
          <p:cNvPr id="8" name="result 1"/>
          <p:cNvSpPr/>
          <p:nvPr/>
        </p:nvSpPr>
        <p:spPr>
          <a:xfrm>
            <a:off x="457200" y="2286000"/>
            <a:ext cx="1892808" cy="219456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85800" y="246888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0" y="2628900"/>
            <a:ext cx="320040" cy="320040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685800" y="324612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수업 자료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685800" y="3749040"/>
            <a:ext cx="1600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활동지·퀴즈 초안</a:t>
            </a:r>
            <a:endParaRPr lang="en-US" sz="1400" dirty="0"/>
          </a:p>
        </p:txBody>
      </p:sp>
      <p:sp>
        <p:nvSpPr>
          <p:cNvPr id="13" name="result 2"/>
          <p:cNvSpPr/>
          <p:nvPr/>
        </p:nvSpPr>
        <p:spPr>
          <a:xfrm>
            <a:off x="2569464" y="2286000"/>
            <a:ext cx="1892808" cy="219456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2798064" y="246888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8084" y="2628900"/>
            <a:ext cx="320040" cy="320040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2798064" y="324612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학부모 안내문</a:t>
            </a:r>
            <a:endParaRPr lang="en-US" sz="1600" dirty="0"/>
          </a:p>
        </p:txBody>
      </p:sp>
      <p:sp>
        <p:nvSpPr>
          <p:cNvPr id="17" name="Text 13"/>
          <p:cNvSpPr txBox="1"/>
          <p:nvPr/>
        </p:nvSpPr>
        <p:spPr>
          <a:xfrm>
            <a:off x="2798064" y="3749040"/>
            <a:ext cx="1600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정중하고 쉬운 안내</a:t>
            </a:r>
            <a:endParaRPr lang="en-US" sz="1400" dirty="0"/>
          </a:p>
        </p:txBody>
      </p:sp>
      <p:sp>
        <p:nvSpPr>
          <p:cNvPr id="18" name="result 3"/>
          <p:cNvSpPr/>
          <p:nvPr/>
        </p:nvSpPr>
        <p:spPr>
          <a:xfrm>
            <a:off x="4681728" y="2286000"/>
            <a:ext cx="1892808" cy="219456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4910328" y="246888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0348" y="2628900"/>
            <a:ext cx="320040" cy="32004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4910328" y="324612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행정 문서 초안</a:t>
            </a:r>
            <a:endParaRPr lang="en-US" sz="1600" dirty="0"/>
          </a:p>
        </p:txBody>
      </p:sp>
      <p:sp>
        <p:nvSpPr>
          <p:cNvPr id="22" name="Text 17"/>
          <p:cNvSpPr txBox="1"/>
          <p:nvPr/>
        </p:nvSpPr>
        <p:spPr>
          <a:xfrm>
            <a:off x="4910328" y="3749040"/>
            <a:ext cx="1600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공문·계획서 틀</a:t>
            </a:r>
            <a:endParaRPr lang="en-US" sz="1400" dirty="0"/>
          </a:p>
        </p:txBody>
      </p:sp>
      <p:sp>
        <p:nvSpPr>
          <p:cNvPr id="23" name="result 4"/>
          <p:cNvSpPr/>
          <p:nvPr/>
        </p:nvSpPr>
        <p:spPr>
          <a:xfrm>
            <a:off x="6793992" y="2286000"/>
            <a:ext cx="1892808" cy="219456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7022592" y="2468880"/>
            <a:ext cx="640080" cy="64008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5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2612" y="2628900"/>
            <a:ext cx="320040" cy="320040"/>
          </a:xfrm>
          <a:prstGeom prst="rect">
            <a:avLst/>
          </a:prstGeom>
        </p:spPr>
      </p:pic>
      <p:sp>
        <p:nvSpPr>
          <p:cNvPr id="26" name="Text 20"/>
          <p:cNvSpPr txBox="1"/>
          <p:nvPr/>
        </p:nvSpPr>
        <p:spPr>
          <a:xfrm>
            <a:off x="7022592" y="324612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안심 체크리스트</a:t>
            </a:r>
            <a:endParaRPr lang="en-US" sz="1600" dirty="0"/>
          </a:p>
        </p:txBody>
      </p:sp>
      <p:sp>
        <p:nvSpPr>
          <p:cNvPr id="27" name="Text 21"/>
          <p:cNvSpPr txBox="1"/>
          <p:nvPr/>
        </p:nvSpPr>
        <p:spPr>
          <a:xfrm>
            <a:off x="7022592" y="3749040"/>
            <a:ext cx="1600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학교 현장용 기준표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QUIZ 1 · 손들어 투표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교직원 업무, 가장 시간을 쓰는 일은?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choice A"/>
          <p:cNvSpPr/>
          <p:nvPr/>
        </p:nvSpPr>
        <p:spPr>
          <a:xfrm>
            <a:off x="457200" y="1280160"/>
            <a:ext cx="4023360" cy="1234440"/>
          </a:xfrm>
          <a:prstGeom prst="roundRect">
            <a:avLst>
              <a:gd name="adj" fmla="val 1259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581912"/>
            <a:ext cx="640080" cy="640080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731520" y="15819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A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554480" y="14630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수업 자료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554480" y="1938528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활동지·PPT 만들기</a:t>
            </a:r>
            <a:endParaRPr lang="en-US" sz="1400" dirty="0"/>
          </a:p>
        </p:txBody>
      </p:sp>
      <p:sp>
        <p:nvSpPr>
          <p:cNvPr id="11" name="choice B"/>
          <p:cNvSpPr/>
          <p:nvPr/>
        </p:nvSpPr>
        <p:spPr>
          <a:xfrm>
            <a:off x="4663440" y="1280160"/>
            <a:ext cx="4023360" cy="1234440"/>
          </a:xfrm>
          <a:prstGeom prst="roundRect">
            <a:avLst>
              <a:gd name="adj" fmla="val 1259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937760" y="1581912"/>
            <a:ext cx="640080" cy="640080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937760" y="15819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B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5760720" y="14630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안내문 쓰기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5760720" y="1938528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학부모 가정통신문</a:t>
            </a:r>
            <a:endParaRPr lang="en-US" sz="1400" dirty="0"/>
          </a:p>
        </p:txBody>
      </p:sp>
      <p:sp>
        <p:nvSpPr>
          <p:cNvPr id="16" name="choice C"/>
          <p:cNvSpPr/>
          <p:nvPr/>
        </p:nvSpPr>
        <p:spPr>
          <a:xfrm>
            <a:off x="457200" y="2651760"/>
            <a:ext cx="4023360" cy="1234440"/>
          </a:xfrm>
          <a:prstGeom prst="roundRect">
            <a:avLst>
              <a:gd name="adj" fmla="val 1259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2953512"/>
            <a:ext cx="640080" cy="640080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731520" y="29535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C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554480" y="28346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행정 문서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1554480" y="3310128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공문·계획서</a:t>
            </a:r>
            <a:endParaRPr lang="en-US" sz="1400" dirty="0"/>
          </a:p>
        </p:txBody>
      </p:sp>
      <p:sp>
        <p:nvSpPr>
          <p:cNvPr id="21" name="choice D"/>
          <p:cNvSpPr/>
          <p:nvPr/>
        </p:nvSpPr>
        <p:spPr>
          <a:xfrm>
            <a:off x="4663440" y="2651760"/>
            <a:ext cx="4023360" cy="1234440"/>
          </a:xfrm>
          <a:prstGeom prst="roundRect">
            <a:avLst>
              <a:gd name="adj" fmla="val 1259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937760" y="2953512"/>
            <a:ext cx="640080" cy="640080"/>
          </a:xfrm>
          <a:prstGeom prst="ellipse">
            <a:avLst/>
          </a:prstGeom>
          <a:solidFill>
            <a:srgbClr val="DB2777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4937760" y="29535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D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5760720" y="28346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생활 기록</a:t>
            </a:r>
            <a:endParaRPr lang="en-US" sz="2000" dirty="0"/>
          </a:p>
        </p:txBody>
      </p:sp>
      <p:sp>
        <p:nvSpPr>
          <p:cNvPr id="25" name="Text 23"/>
          <p:cNvSpPr txBox="1"/>
          <p:nvPr/>
        </p:nvSpPr>
        <p:spPr>
          <a:xfrm>
            <a:off x="5760720" y="3310128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관찰 내용 정리</a:t>
            </a:r>
            <a:endParaRPr lang="en-US" sz="1400" dirty="0"/>
          </a:p>
        </p:txBody>
      </p:sp>
      <p:sp>
        <p:nvSpPr>
          <p:cNvPr id="26" name="note"/>
          <p:cNvSpPr/>
          <p:nvPr/>
        </p:nvSpPr>
        <p:spPr>
          <a:xfrm>
            <a:off x="457200" y="4023360"/>
            <a:ext cx="8229600" cy="566928"/>
          </a:xfrm>
          <a:prstGeom prst="roundRect">
            <a:avLst>
              <a:gd name="adj" fmla="val 27419"/>
            </a:avLst>
          </a:prstGeom>
          <a:solidFill>
            <a:schemeClr val="accent6"/>
          </a:solidFill>
          <a:ln/>
        </p:spPr>
      </p:sp>
      <p:sp>
        <p:nvSpPr>
          <p:cNvPr id="27" name="Shape 25"/>
          <p:cNvSpPr/>
          <p:nvPr/>
        </p:nvSpPr>
        <p:spPr>
          <a:xfrm>
            <a:off x="658368" y="409651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" y="4201668"/>
            <a:ext cx="210312" cy="210312"/>
          </a:xfrm>
          <a:prstGeom prst="rect">
            <a:avLst/>
          </a:prstGeom>
        </p:spPr>
      </p:pic>
      <p:sp>
        <p:nvSpPr>
          <p:cNvPr id="29" name="Text 26"/>
          <p:cNvSpPr txBox="1"/>
          <p:nvPr/>
        </p:nvSpPr>
        <p:spPr>
          <a:xfrm>
            <a:off x="1234440" y="4059936"/>
            <a:ext cx="73152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투표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손을 들어 주세요. 가장 많이 나온 답이 오늘 실습의 핵심 주제가 됩니다.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02 · 변화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자료 만드는 시간, 아이들 곁으로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before 1"/>
          <p:cNvSpPr/>
          <p:nvPr/>
        </p:nvSpPr>
        <p:spPr>
          <a:xfrm>
            <a:off x="457200" y="1280160"/>
            <a:ext cx="3611880" cy="960120"/>
          </a:xfrm>
          <a:prstGeom prst="roundRect">
            <a:avLst>
              <a:gd name="adj" fmla="val 16190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85800" y="1371600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tx2"/>
                </a:solidFill>
              </a:rPr>
              <a:t>BEFORE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1627632"/>
            <a:ext cx="3246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활동지에 한참 걸림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224528" y="153619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8828" y="1650492"/>
            <a:ext cx="228600" cy="228600"/>
          </a:xfrm>
          <a:prstGeom prst="rect">
            <a:avLst/>
          </a:prstGeom>
        </p:spPr>
      </p:pic>
      <p:sp>
        <p:nvSpPr>
          <p:cNvPr id="11" name="after 1"/>
          <p:cNvSpPr/>
          <p:nvPr/>
        </p:nvSpPr>
        <p:spPr>
          <a:xfrm>
            <a:off x="4846320" y="1280160"/>
            <a:ext cx="3840480" cy="960120"/>
          </a:xfrm>
          <a:prstGeom prst="roundRect">
            <a:avLst>
              <a:gd name="adj" fmla="val 16190"/>
            </a:avLst>
          </a:prstGeom>
          <a:solidFill>
            <a:schemeClr val="accent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5074920" y="1371600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AFTER</a:t>
            </a:r>
            <a:endParaRPr lang="en-US" sz="1200" dirty="0"/>
          </a:p>
        </p:txBody>
      </p:sp>
      <p:sp>
        <p:nvSpPr>
          <p:cNvPr id="13" name="Text 10"/>
          <p:cNvSpPr txBox="1"/>
          <p:nvPr/>
        </p:nvSpPr>
        <p:spPr>
          <a:xfrm>
            <a:off x="5074920" y="1627632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초안을 먼저 받고 다듬기</a:t>
            </a:r>
            <a:endParaRPr lang="en-US" sz="1600" dirty="0"/>
          </a:p>
        </p:txBody>
      </p:sp>
      <p:sp>
        <p:nvSpPr>
          <p:cNvPr id="14" name="before 2"/>
          <p:cNvSpPr/>
          <p:nvPr/>
        </p:nvSpPr>
        <p:spPr>
          <a:xfrm>
            <a:off x="457200" y="2359152"/>
            <a:ext cx="3611880" cy="960120"/>
          </a:xfrm>
          <a:prstGeom prst="roundRect">
            <a:avLst>
              <a:gd name="adj" fmla="val 16190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685800" y="2450592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tx2"/>
                </a:solidFill>
              </a:rPr>
              <a:t>BEFORE</a:t>
            </a:r>
            <a:endParaRPr lang="en-US" sz="1200" dirty="0"/>
          </a:p>
        </p:txBody>
      </p:sp>
      <p:sp>
        <p:nvSpPr>
          <p:cNvPr id="16" name="Text 13"/>
          <p:cNvSpPr txBox="1"/>
          <p:nvPr/>
        </p:nvSpPr>
        <p:spPr>
          <a:xfrm>
            <a:off x="685800" y="2706624"/>
            <a:ext cx="3246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안내문 문구 고민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4224528" y="2615184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8828" y="2729484"/>
            <a:ext cx="228600" cy="228600"/>
          </a:xfrm>
          <a:prstGeom prst="rect">
            <a:avLst/>
          </a:prstGeom>
        </p:spPr>
      </p:pic>
      <p:sp>
        <p:nvSpPr>
          <p:cNvPr id="19" name="after 2"/>
          <p:cNvSpPr/>
          <p:nvPr/>
        </p:nvSpPr>
        <p:spPr>
          <a:xfrm>
            <a:off x="4846320" y="2359152"/>
            <a:ext cx="3840480" cy="960120"/>
          </a:xfrm>
          <a:prstGeom prst="roundRect">
            <a:avLst>
              <a:gd name="adj" fmla="val 16190"/>
            </a:avLst>
          </a:prstGeom>
          <a:solidFill>
            <a:schemeClr val="accent6"/>
          </a:solidFill>
          <a:ln/>
        </p:spPr>
      </p:sp>
      <p:sp>
        <p:nvSpPr>
          <p:cNvPr id="20" name="Text 16"/>
          <p:cNvSpPr txBox="1"/>
          <p:nvPr/>
        </p:nvSpPr>
        <p:spPr>
          <a:xfrm>
            <a:off x="5074920" y="2450592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AFTER</a:t>
            </a:r>
            <a:endParaRPr lang="en-US" sz="1200" dirty="0"/>
          </a:p>
        </p:txBody>
      </p:sp>
      <p:sp>
        <p:nvSpPr>
          <p:cNvPr id="21" name="Text 17"/>
          <p:cNvSpPr txBox="1"/>
          <p:nvPr/>
        </p:nvSpPr>
        <p:spPr>
          <a:xfrm>
            <a:off x="5074920" y="2706624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상황별 안내문 초안</a:t>
            </a:r>
            <a:endParaRPr lang="en-US" sz="1600" dirty="0"/>
          </a:p>
        </p:txBody>
      </p:sp>
      <p:sp>
        <p:nvSpPr>
          <p:cNvPr id="22" name="before 3"/>
          <p:cNvSpPr/>
          <p:nvPr/>
        </p:nvSpPr>
        <p:spPr>
          <a:xfrm>
            <a:off x="457200" y="3438144"/>
            <a:ext cx="3611880" cy="960120"/>
          </a:xfrm>
          <a:prstGeom prst="roundRect">
            <a:avLst>
              <a:gd name="adj" fmla="val 16190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3" name="Text 19"/>
          <p:cNvSpPr txBox="1"/>
          <p:nvPr/>
        </p:nvSpPr>
        <p:spPr>
          <a:xfrm>
            <a:off x="685800" y="3529584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tx2"/>
                </a:solidFill>
              </a:rPr>
              <a:t>BEFORE</a:t>
            </a:r>
            <a:endParaRPr lang="en-US" sz="1200" dirty="0"/>
          </a:p>
        </p:txBody>
      </p:sp>
      <p:sp>
        <p:nvSpPr>
          <p:cNvPr id="24" name="Text 20"/>
          <p:cNvSpPr txBox="1"/>
          <p:nvPr/>
        </p:nvSpPr>
        <p:spPr>
          <a:xfrm>
            <a:off x="685800" y="3785616"/>
            <a:ext cx="3246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행정 문서가 매번 새로</a:t>
            </a:r>
            <a:endParaRPr lang="en-US" sz="1600" dirty="0"/>
          </a:p>
        </p:txBody>
      </p:sp>
      <p:sp>
        <p:nvSpPr>
          <p:cNvPr id="25" name="Shape 21"/>
          <p:cNvSpPr/>
          <p:nvPr/>
        </p:nvSpPr>
        <p:spPr>
          <a:xfrm>
            <a:off x="4224528" y="3694176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6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8828" y="3808476"/>
            <a:ext cx="228600" cy="228600"/>
          </a:xfrm>
          <a:prstGeom prst="rect">
            <a:avLst/>
          </a:prstGeom>
        </p:spPr>
      </p:pic>
      <p:sp>
        <p:nvSpPr>
          <p:cNvPr id="27" name="after 3"/>
          <p:cNvSpPr/>
          <p:nvPr/>
        </p:nvSpPr>
        <p:spPr>
          <a:xfrm>
            <a:off x="4846320" y="3438144"/>
            <a:ext cx="3840480" cy="960120"/>
          </a:xfrm>
          <a:prstGeom prst="roundRect">
            <a:avLst>
              <a:gd name="adj" fmla="val 16190"/>
            </a:avLst>
          </a:prstGeom>
          <a:solidFill>
            <a:schemeClr val="accent6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5074920" y="3529584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AFTER</a:t>
            </a:r>
            <a:endParaRPr lang="en-US" sz="1200" dirty="0"/>
          </a:p>
        </p:txBody>
      </p:sp>
      <p:sp>
        <p:nvSpPr>
          <p:cNvPr id="29" name="Text 24"/>
          <p:cNvSpPr txBox="1"/>
          <p:nvPr/>
        </p:nvSpPr>
        <p:spPr>
          <a:xfrm>
            <a:off x="5074920" y="3785616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틀을 만들어 재사용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03 · 오늘의 여정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5단계 여정 (단계 이름을 클릭하세요)</a:t>
            </a:r>
            <a:endParaRPr lang="en-US" sz="3200" dirty="0"/>
          </a:p>
        </p:txBody>
      </p:sp>
      <p:sp>
        <p:nvSpPr>
          <p:cNvPr id="4" name="agenda 1"/>
          <p:cNvSpPr/>
          <p:nvPr/>
        </p:nvSpPr>
        <p:spPr>
          <a:xfrm>
            <a:off x="457200" y="1280160"/>
            <a:ext cx="1481328" cy="237744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0080" y="1444752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668" y="1577340"/>
            <a:ext cx="265176" cy="265176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40080" y="20574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01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40080" y="2304288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chemeClr val="tx1"/>
                </a:solidFill>
                <a:hlinkClick r:id="rId2" action="ppaction://hlinksldjump" tooltip="업무 정의 바로가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업무 정의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640080" y="26974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줄일 업무 고르기</a:t>
            </a:r>
            <a:endParaRPr lang="en-US" sz="1400" dirty="0"/>
          </a:p>
        </p:txBody>
      </p:sp>
      <p:sp>
        <p:nvSpPr>
          <p:cNvPr id="10" name="pill 바로가기 →"/>
          <p:cNvSpPr/>
          <p:nvPr/>
        </p:nvSpPr>
        <p:spPr>
          <a:xfrm>
            <a:off x="640080" y="3218688"/>
            <a:ext cx="114300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640080" y="321868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바로가기 →</a:t>
            </a:r>
            <a:endParaRPr lang="en-US" sz="1200" dirty="0"/>
          </a:p>
        </p:txBody>
      </p:sp>
      <p:sp>
        <p:nvSpPr>
          <p:cNvPr id="12" name="agenda 2"/>
          <p:cNvSpPr/>
          <p:nvPr/>
        </p:nvSpPr>
        <p:spPr>
          <a:xfrm>
            <a:off x="2144268" y="1280160"/>
            <a:ext cx="1481328" cy="237744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2327148" y="1444752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9736" y="1577340"/>
            <a:ext cx="265176" cy="265176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2327148" y="20574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02</a:t>
            </a:r>
            <a:endParaRPr lang="en-US" sz="1200" dirty="0"/>
          </a:p>
        </p:txBody>
      </p:sp>
      <p:sp>
        <p:nvSpPr>
          <p:cNvPr id="16" name="Text 12"/>
          <p:cNvSpPr txBox="1"/>
          <p:nvPr/>
        </p:nvSpPr>
        <p:spPr>
          <a:xfrm>
            <a:off x="2327148" y="2304288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chemeClr val="tx1"/>
                </a:solidFill>
                <a:hlinkClick r:id="rId4" action="ppaction://hlinksldjump" tooltip="업무흐름 바로가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업무흐름</a:t>
            </a:r>
            <a:endParaRPr lang="en-US" sz="1600" dirty="0"/>
          </a:p>
        </p:txBody>
      </p:sp>
      <p:sp>
        <p:nvSpPr>
          <p:cNvPr id="17" name="Text 13"/>
          <p:cNvSpPr txBox="1"/>
          <p:nvPr/>
        </p:nvSpPr>
        <p:spPr>
          <a:xfrm>
            <a:off x="2327148" y="26974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사람·AI 역할 나누기</a:t>
            </a:r>
            <a:endParaRPr lang="en-US" sz="1400" dirty="0"/>
          </a:p>
        </p:txBody>
      </p:sp>
      <p:sp>
        <p:nvSpPr>
          <p:cNvPr id="18" name="pill 바로가기 →"/>
          <p:cNvSpPr/>
          <p:nvPr/>
        </p:nvSpPr>
        <p:spPr>
          <a:xfrm>
            <a:off x="2327148" y="3218688"/>
            <a:ext cx="114300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2327148" y="321868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바로가기 →</a:t>
            </a:r>
            <a:endParaRPr lang="en-US" sz="1200" dirty="0"/>
          </a:p>
        </p:txBody>
      </p:sp>
      <p:sp>
        <p:nvSpPr>
          <p:cNvPr id="20" name="agenda 3"/>
          <p:cNvSpPr/>
          <p:nvPr/>
        </p:nvSpPr>
        <p:spPr>
          <a:xfrm>
            <a:off x="3831336" y="1280160"/>
            <a:ext cx="1481328" cy="2377440"/>
          </a:xfrm>
          <a:prstGeom prst="roundRect">
            <a:avLst>
              <a:gd name="adj" fmla="val 10494"/>
            </a:avLst>
          </a:prstGeom>
          <a:solidFill>
            <a:schemeClr val="tx1"/>
          </a:solidFill>
          <a:ln/>
        </p:spPr>
      </p:sp>
      <p:sp>
        <p:nvSpPr>
          <p:cNvPr id="21" name="Shape 17"/>
          <p:cNvSpPr/>
          <p:nvPr/>
        </p:nvSpPr>
        <p:spPr>
          <a:xfrm>
            <a:off x="4014216" y="1444752"/>
            <a:ext cx="530352" cy="530352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6804" y="1577340"/>
            <a:ext cx="265176" cy="265176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4014216" y="20574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5"/>
                </a:solidFill>
              </a:rPr>
              <a:t>STEP 03</a:t>
            </a:r>
            <a:endParaRPr lang="en-US" sz="1200" dirty="0"/>
          </a:p>
        </p:txBody>
      </p:sp>
      <p:sp>
        <p:nvSpPr>
          <p:cNvPr id="24" name="Text 19"/>
          <p:cNvSpPr txBox="1"/>
          <p:nvPr/>
        </p:nvSpPr>
        <p:spPr>
          <a:xfrm>
            <a:off x="4014216" y="2304288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6" action="ppaction://hlinksldjump" tooltip="자료 제작 바로가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자료 제작</a:t>
            </a:r>
            <a:endParaRPr lang="en-US" sz="1600" dirty="0"/>
          </a:p>
        </p:txBody>
      </p:sp>
      <p:sp>
        <p:nvSpPr>
          <p:cNvPr id="25" name="Text 20"/>
          <p:cNvSpPr txBox="1"/>
          <p:nvPr/>
        </p:nvSpPr>
        <p:spPr>
          <a:xfrm>
            <a:off x="4014216" y="26974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수업·안내·행정</a:t>
            </a:r>
            <a:endParaRPr lang="en-US" sz="1400" dirty="0"/>
          </a:p>
        </p:txBody>
      </p:sp>
      <p:sp>
        <p:nvSpPr>
          <p:cNvPr id="26" name="pill 바로가기 →"/>
          <p:cNvSpPr/>
          <p:nvPr/>
        </p:nvSpPr>
        <p:spPr>
          <a:xfrm>
            <a:off x="4014216" y="3218688"/>
            <a:ext cx="1143000" cy="31089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27" name="Text 22"/>
          <p:cNvSpPr txBox="1"/>
          <p:nvPr/>
        </p:nvSpPr>
        <p:spPr>
          <a:xfrm>
            <a:off x="4014216" y="321868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바로가기 →</a:t>
            </a:r>
            <a:endParaRPr lang="en-US" sz="1200" dirty="0"/>
          </a:p>
        </p:txBody>
      </p:sp>
      <p:sp>
        <p:nvSpPr>
          <p:cNvPr id="28" name="agenda 4"/>
          <p:cNvSpPr/>
          <p:nvPr/>
        </p:nvSpPr>
        <p:spPr>
          <a:xfrm>
            <a:off x="5518404" y="1280160"/>
            <a:ext cx="1481328" cy="237744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>
            <a:off x="5701284" y="1444752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0" name="Image 3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33872" y="1577340"/>
            <a:ext cx="265176" cy="265176"/>
          </a:xfrm>
          <a:prstGeom prst="rect">
            <a:avLst/>
          </a:prstGeom>
        </p:spPr>
      </p:pic>
      <p:sp>
        <p:nvSpPr>
          <p:cNvPr id="31" name="Text 25"/>
          <p:cNvSpPr txBox="1"/>
          <p:nvPr/>
        </p:nvSpPr>
        <p:spPr>
          <a:xfrm>
            <a:off x="5701284" y="20574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04</a:t>
            </a:r>
            <a:endParaRPr lang="en-US" sz="1200" dirty="0"/>
          </a:p>
        </p:txBody>
      </p:sp>
      <p:sp>
        <p:nvSpPr>
          <p:cNvPr id="32" name="Text 26"/>
          <p:cNvSpPr txBox="1"/>
          <p:nvPr/>
        </p:nvSpPr>
        <p:spPr>
          <a:xfrm>
            <a:off x="5701284" y="2304288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chemeClr val="tx1"/>
                </a:solidFill>
                <a:hlinkClick r:id="rId8" action="ppaction://hlinksldjump" tooltip="반복 자동화 바로가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반복 자동화</a:t>
            </a:r>
            <a:endParaRPr lang="en-US" sz="1600" dirty="0"/>
          </a:p>
        </p:txBody>
      </p:sp>
      <p:sp>
        <p:nvSpPr>
          <p:cNvPr id="33" name="Text 27"/>
          <p:cNvSpPr txBox="1"/>
          <p:nvPr/>
        </p:nvSpPr>
        <p:spPr>
          <a:xfrm>
            <a:off x="5701284" y="26974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교내 틀 만들기</a:t>
            </a:r>
            <a:endParaRPr lang="en-US" sz="1400" dirty="0"/>
          </a:p>
        </p:txBody>
      </p:sp>
      <p:sp>
        <p:nvSpPr>
          <p:cNvPr id="34" name="pill 바로가기 →"/>
          <p:cNvSpPr/>
          <p:nvPr/>
        </p:nvSpPr>
        <p:spPr>
          <a:xfrm>
            <a:off x="5701284" y="3218688"/>
            <a:ext cx="114300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35" name="Text 29"/>
          <p:cNvSpPr txBox="1"/>
          <p:nvPr/>
        </p:nvSpPr>
        <p:spPr>
          <a:xfrm>
            <a:off x="5701284" y="321868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바로가기 →</a:t>
            </a:r>
            <a:endParaRPr lang="en-US" sz="1200" dirty="0"/>
          </a:p>
        </p:txBody>
      </p:sp>
      <p:sp>
        <p:nvSpPr>
          <p:cNvPr id="36" name="agenda 5"/>
          <p:cNvSpPr/>
          <p:nvPr/>
        </p:nvSpPr>
        <p:spPr>
          <a:xfrm>
            <a:off x="7205472" y="1280160"/>
            <a:ext cx="1481328" cy="237744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7" name="Shape 31"/>
          <p:cNvSpPr/>
          <p:nvPr/>
        </p:nvSpPr>
        <p:spPr>
          <a:xfrm>
            <a:off x="7388352" y="1444752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8" name="Image 4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20940" y="1577340"/>
            <a:ext cx="265176" cy="265176"/>
          </a:xfrm>
          <a:prstGeom prst="rect">
            <a:avLst/>
          </a:prstGeom>
        </p:spPr>
      </p:pic>
      <p:sp>
        <p:nvSpPr>
          <p:cNvPr id="39" name="Text 32"/>
          <p:cNvSpPr txBox="1"/>
          <p:nvPr/>
        </p:nvSpPr>
        <p:spPr>
          <a:xfrm>
            <a:off x="7388352" y="20574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05</a:t>
            </a:r>
            <a:endParaRPr lang="en-US" sz="1200" dirty="0"/>
          </a:p>
        </p:txBody>
      </p:sp>
      <p:sp>
        <p:nvSpPr>
          <p:cNvPr id="40" name="Text 33"/>
          <p:cNvSpPr txBox="1"/>
          <p:nvPr/>
        </p:nvSpPr>
        <p:spPr>
          <a:xfrm>
            <a:off x="7388352" y="2304288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chemeClr val="tx1"/>
                </a:solidFill>
                <a:hlinkClick r:id="rId10" action="ppaction://hlinksldjump" tooltip="성과 확산 바로가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성과 확산</a:t>
            </a:r>
            <a:endParaRPr lang="en-US" sz="1600" dirty="0"/>
          </a:p>
        </p:txBody>
      </p:sp>
      <p:sp>
        <p:nvSpPr>
          <p:cNvPr id="41" name="Text 34"/>
          <p:cNvSpPr txBox="1"/>
          <p:nvPr/>
        </p:nvSpPr>
        <p:spPr>
          <a:xfrm>
            <a:off x="7388352" y="26974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동료 교사와 공유</a:t>
            </a:r>
            <a:endParaRPr lang="en-US" sz="1400" dirty="0"/>
          </a:p>
        </p:txBody>
      </p:sp>
      <p:sp>
        <p:nvSpPr>
          <p:cNvPr id="42" name="pill 바로가기 →"/>
          <p:cNvSpPr/>
          <p:nvPr/>
        </p:nvSpPr>
        <p:spPr>
          <a:xfrm>
            <a:off x="7388352" y="3218688"/>
            <a:ext cx="114300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43" name="Text 36"/>
          <p:cNvSpPr txBox="1"/>
          <p:nvPr/>
        </p:nvSpPr>
        <p:spPr>
          <a:xfrm>
            <a:off x="7388352" y="321868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바로가기 →</a:t>
            </a:r>
            <a:endParaRPr lang="en-US" sz="1200" dirty="0"/>
          </a:p>
        </p:txBody>
      </p:sp>
      <p:sp>
        <p:nvSpPr>
          <p:cNvPr id="44" name="note"/>
          <p:cNvSpPr/>
          <p:nvPr/>
        </p:nvSpPr>
        <p:spPr>
          <a:xfrm>
            <a:off x="457200" y="384048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accent6"/>
          </a:solidFill>
          <a:ln/>
        </p:spPr>
      </p:sp>
      <p:sp>
        <p:nvSpPr>
          <p:cNvPr id="45" name="Shape 38"/>
          <p:cNvSpPr/>
          <p:nvPr/>
        </p:nvSpPr>
        <p:spPr>
          <a:xfrm>
            <a:off x="658368" y="395935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46" name="Image 5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3524" y="4064508"/>
            <a:ext cx="210312" cy="210312"/>
          </a:xfrm>
          <a:prstGeom prst="rect">
            <a:avLst/>
          </a:prstGeom>
        </p:spPr>
      </p:pic>
      <p:sp>
        <p:nvSpPr>
          <p:cNvPr id="47" name="Text 39"/>
          <p:cNvSpPr txBox="1"/>
          <p:nvPr/>
        </p:nvSpPr>
        <p:spPr>
          <a:xfrm>
            <a:off x="1234440" y="3877056"/>
            <a:ext cx="7315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TIP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슬라이드쇼에서 단계 이름을 누르면 이동하고, 오른쪽 위 [목차로]로 돌아옵니다.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04 · JH RESULT 5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결과가 남는 5단계 공식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step 1"/>
          <p:cNvSpPr/>
          <p:nvPr/>
        </p:nvSpPr>
        <p:spPr>
          <a:xfrm>
            <a:off x="457200" y="1280160"/>
            <a:ext cx="1481328" cy="228600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40080" y="1463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1600200"/>
            <a:ext cx="274320" cy="27432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640080" y="21031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01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640080" y="2359152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업무 정의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640080" y="276148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반복·문서 업무를 고르기</a:t>
            </a:r>
            <a:endParaRPr lang="en-US" sz="1400" dirty="0"/>
          </a:p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676" y="2258568"/>
            <a:ext cx="128016" cy="182880"/>
          </a:xfrm>
          <a:prstGeom prst="rect">
            <a:avLst/>
          </a:prstGeom>
        </p:spPr>
      </p:pic>
      <p:sp>
        <p:nvSpPr>
          <p:cNvPr id="13" name="step 2"/>
          <p:cNvSpPr/>
          <p:nvPr/>
        </p:nvSpPr>
        <p:spPr>
          <a:xfrm>
            <a:off x="2144268" y="1280160"/>
            <a:ext cx="1481328" cy="228600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2327148" y="1463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4308" y="1600200"/>
            <a:ext cx="274320" cy="27432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2327148" y="21031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02</a:t>
            </a:r>
            <a:endParaRPr lang="en-US" sz="1200" dirty="0"/>
          </a:p>
        </p:txBody>
      </p:sp>
      <p:sp>
        <p:nvSpPr>
          <p:cNvPr id="17" name="Text 12"/>
          <p:cNvSpPr txBox="1"/>
          <p:nvPr/>
        </p:nvSpPr>
        <p:spPr>
          <a:xfrm>
            <a:off x="2327148" y="2359152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업무흐름</a:t>
            </a:r>
            <a:endParaRPr lang="en-US" sz="1600" dirty="0"/>
          </a:p>
        </p:txBody>
      </p:sp>
      <p:sp>
        <p:nvSpPr>
          <p:cNvPr id="18" name="Text 13"/>
          <p:cNvSpPr txBox="1"/>
          <p:nvPr/>
        </p:nvSpPr>
        <p:spPr>
          <a:xfrm>
            <a:off x="2327148" y="276148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교사·AI 역할 나누기</a:t>
            </a:r>
            <a:endParaRPr lang="en-US" sz="1400" dirty="0"/>
          </a:p>
        </p:txBody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66744" y="2258568"/>
            <a:ext cx="128016" cy="182880"/>
          </a:xfrm>
          <a:prstGeom prst="rect">
            <a:avLst/>
          </a:prstGeom>
        </p:spPr>
      </p:pic>
      <p:sp>
        <p:nvSpPr>
          <p:cNvPr id="20" name="step 3"/>
          <p:cNvSpPr/>
          <p:nvPr/>
        </p:nvSpPr>
        <p:spPr>
          <a:xfrm>
            <a:off x="3831336" y="1280160"/>
            <a:ext cx="1481328" cy="2286000"/>
          </a:xfrm>
          <a:prstGeom prst="roundRect">
            <a:avLst>
              <a:gd name="adj" fmla="val 10494"/>
            </a:avLst>
          </a:prstGeom>
          <a:solidFill>
            <a:schemeClr val="tx1"/>
          </a:solidFill>
          <a:ln/>
        </p:spPr>
      </p:sp>
      <p:sp>
        <p:nvSpPr>
          <p:cNvPr id="21" name="Shape 15"/>
          <p:cNvSpPr/>
          <p:nvPr/>
        </p:nvSpPr>
        <p:spPr>
          <a:xfrm>
            <a:off x="4014216" y="146304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51376" y="1600200"/>
            <a:ext cx="274320" cy="274320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4014216" y="21031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5"/>
                </a:solidFill>
              </a:rPr>
              <a:t>STEP 03</a:t>
            </a:r>
            <a:endParaRPr lang="en-US" sz="1200" dirty="0"/>
          </a:p>
        </p:txBody>
      </p:sp>
      <p:sp>
        <p:nvSpPr>
          <p:cNvPr id="24" name="Text 17"/>
          <p:cNvSpPr txBox="1"/>
          <p:nvPr/>
        </p:nvSpPr>
        <p:spPr>
          <a:xfrm>
            <a:off x="4014216" y="2359152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자료 제작</a:t>
            </a:r>
            <a:endParaRPr lang="en-US" sz="1600" dirty="0"/>
          </a:p>
        </p:txBody>
      </p:sp>
      <p:sp>
        <p:nvSpPr>
          <p:cNvPr id="25" name="Text 18"/>
          <p:cNvSpPr txBox="1"/>
          <p:nvPr/>
        </p:nvSpPr>
        <p:spPr>
          <a:xfrm>
            <a:off x="4014216" y="276148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수업·안내·행정 초안</a:t>
            </a:r>
            <a:endParaRPr lang="en-US" sz="1400" dirty="0"/>
          </a:p>
        </p:txBody>
      </p:sp>
      <p:pic>
        <p:nvPicPr>
          <p:cNvPr id="26" name="Image 5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3812" y="2258568"/>
            <a:ext cx="128016" cy="182880"/>
          </a:xfrm>
          <a:prstGeom prst="rect">
            <a:avLst/>
          </a:prstGeom>
        </p:spPr>
      </p:pic>
      <p:sp>
        <p:nvSpPr>
          <p:cNvPr id="27" name="step 4"/>
          <p:cNvSpPr/>
          <p:nvPr/>
        </p:nvSpPr>
        <p:spPr>
          <a:xfrm>
            <a:off x="5518404" y="1280160"/>
            <a:ext cx="1481328" cy="228600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8" name="Shape 20"/>
          <p:cNvSpPr/>
          <p:nvPr/>
        </p:nvSpPr>
        <p:spPr>
          <a:xfrm>
            <a:off x="5701284" y="1463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9" name="Image 6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38444" y="1600200"/>
            <a:ext cx="274320" cy="274320"/>
          </a:xfrm>
          <a:prstGeom prst="rect">
            <a:avLst/>
          </a:prstGeom>
        </p:spPr>
      </p:pic>
      <p:sp>
        <p:nvSpPr>
          <p:cNvPr id="30" name="Text 21"/>
          <p:cNvSpPr txBox="1"/>
          <p:nvPr/>
        </p:nvSpPr>
        <p:spPr>
          <a:xfrm>
            <a:off x="5701284" y="21031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04</a:t>
            </a:r>
            <a:endParaRPr lang="en-US" sz="1200" dirty="0"/>
          </a:p>
        </p:txBody>
      </p:sp>
      <p:sp>
        <p:nvSpPr>
          <p:cNvPr id="31" name="Text 22"/>
          <p:cNvSpPr txBox="1"/>
          <p:nvPr/>
        </p:nvSpPr>
        <p:spPr>
          <a:xfrm>
            <a:off x="5701284" y="2359152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반복 자동화</a:t>
            </a:r>
            <a:endParaRPr lang="en-US" sz="1600" dirty="0"/>
          </a:p>
        </p:txBody>
      </p:sp>
      <p:sp>
        <p:nvSpPr>
          <p:cNvPr id="32" name="Text 23"/>
          <p:cNvSpPr txBox="1"/>
          <p:nvPr/>
        </p:nvSpPr>
        <p:spPr>
          <a:xfrm>
            <a:off x="5701284" y="276148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학년·교과 틀로 저장</a:t>
            </a:r>
            <a:endParaRPr lang="en-US" sz="1400" dirty="0"/>
          </a:p>
        </p:txBody>
      </p:sp>
      <p:pic>
        <p:nvPicPr>
          <p:cNvPr id="33" name="Image 7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40880" y="2258568"/>
            <a:ext cx="128016" cy="182880"/>
          </a:xfrm>
          <a:prstGeom prst="rect">
            <a:avLst/>
          </a:prstGeom>
        </p:spPr>
      </p:pic>
      <p:sp>
        <p:nvSpPr>
          <p:cNvPr id="34" name="step 5"/>
          <p:cNvSpPr/>
          <p:nvPr/>
        </p:nvSpPr>
        <p:spPr>
          <a:xfrm>
            <a:off x="7205472" y="1280160"/>
            <a:ext cx="1481328" cy="228600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5" name="Shape 25"/>
          <p:cNvSpPr/>
          <p:nvPr/>
        </p:nvSpPr>
        <p:spPr>
          <a:xfrm>
            <a:off x="7388352" y="1463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6" name="Image 8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25512" y="1600200"/>
            <a:ext cx="274320" cy="274320"/>
          </a:xfrm>
          <a:prstGeom prst="rect">
            <a:avLst/>
          </a:prstGeom>
        </p:spPr>
      </p:pic>
      <p:sp>
        <p:nvSpPr>
          <p:cNvPr id="37" name="Text 26"/>
          <p:cNvSpPr txBox="1"/>
          <p:nvPr/>
        </p:nvSpPr>
        <p:spPr>
          <a:xfrm>
            <a:off x="7388352" y="21031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05</a:t>
            </a:r>
            <a:endParaRPr lang="en-US" sz="1200" dirty="0"/>
          </a:p>
        </p:txBody>
      </p:sp>
      <p:sp>
        <p:nvSpPr>
          <p:cNvPr id="38" name="Text 27"/>
          <p:cNvSpPr txBox="1"/>
          <p:nvPr/>
        </p:nvSpPr>
        <p:spPr>
          <a:xfrm>
            <a:off x="7388352" y="2359152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성과 확산</a:t>
            </a:r>
            <a:endParaRPr lang="en-US" sz="1600" dirty="0"/>
          </a:p>
        </p:txBody>
      </p:sp>
      <p:sp>
        <p:nvSpPr>
          <p:cNvPr id="39" name="Text 28"/>
          <p:cNvSpPr txBox="1"/>
          <p:nvPr/>
        </p:nvSpPr>
        <p:spPr>
          <a:xfrm>
            <a:off x="7388352" y="276148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동료·학교로 확대</a:t>
            </a:r>
            <a:endParaRPr lang="en-US" sz="1400" dirty="0"/>
          </a:p>
        </p:txBody>
      </p:sp>
      <p:sp>
        <p:nvSpPr>
          <p:cNvPr id="40" name="note"/>
          <p:cNvSpPr/>
          <p:nvPr/>
        </p:nvSpPr>
        <p:spPr>
          <a:xfrm>
            <a:off x="457200" y="379476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accent6"/>
          </a:solidFill>
          <a:ln/>
        </p:spPr>
      </p:sp>
      <p:sp>
        <p:nvSpPr>
          <p:cNvPr id="41" name="Shape 30"/>
          <p:cNvSpPr/>
          <p:nvPr/>
        </p:nvSpPr>
        <p:spPr>
          <a:xfrm>
            <a:off x="658368" y="391363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42" name="Image 9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3524" y="4018788"/>
            <a:ext cx="210312" cy="210312"/>
          </a:xfrm>
          <a:prstGeom prst="rect">
            <a:avLst/>
          </a:prstGeom>
        </p:spPr>
      </p:pic>
      <p:sp>
        <p:nvSpPr>
          <p:cNvPr id="43" name="Text 31"/>
          <p:cNvSpPr txBox="1"/>
          <p:nvPr/>
        </p:nvSpPr>
        <p:spPr>
          <a:xfrm>
            <a:off x="1234440" y="3831336"/>
            <a:ext cx="7315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핵심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AI는 도구, 교육적 판단은 교사의 몫입니다.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01 · 업무 정의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줄일 업무, 이 3가지로 고릅니다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criterion 1"/>
          <p:cNvSpPr/>
          <p:nvPr/>
        </p:nvSpPr>
        <p:spPr>
          <a:xfrm>
            <a:off x="457200" y="1280160"/>
            <a:ext cx="2615184" cy="1691640"/>
          </a:xfrm>
          <a:prstGeom prst="roundRect">
            <a:avLst>
              <a:gd name="adj" fmla="val 9189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1481328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32" y="1623060"/>
            <a:ext cx="283464" cy="283464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417320" y="1481328"/>
            <a:ext cx="1554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자주 반복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2212848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학기마다 되풀이되는 일</a:t>
            </a:r>
            <a:endParaRPr lang="en-US" sz="1400" dirty="0"/>
          </a:p>
        </p:txBody>
      </p:sp>
      <p:sp>
        <p:nvSpPr>
          <p:cNvPr id="11" name="criterion 2"/>
          <p:cNvSpPr/>
          <p:nvPr/>
        </p:nvSpPr>
        <p:spPr>
          <a:xfrm>
            <a:off x="3264408" y="1280160"/>
            <a:ext cx="2615184" cy="1691640"/>
          </a:xfrm>
          <a:prstGeom prst="roundRect">
            <a:avLst>
              <a:gd name="adj" fmla="val 9189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3493008" y="1481328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4740" y="1623060"/>
            <a:ext cx="283464" cy="283464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224528" y="1481328"/>
            <a:ext cx="1554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오래 걸림</a:t>
            </a:r>
            <a:endParaRPr lang="en-US" sz="1800" dirty="0"/>
          </a:p>
        </p:txBody>
      </p:sp>
      <p:sp>
        <p:nvSpPr>
          <p:cNvPr id="15" name="Text 11"/>
          <p:cNvSpPr txBox="1"/>
          <p:nvPr/>
        </p:nvSpPr>
        <p:spPr>
          <a:xfrm>
            <a:off x="3493008" y="2212848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자료 제작에 시간이 드는 일</a:t>
            </a:r>
            <a:endParaRPr lang="en-US" sz="1400" dirty="0"/>
          </a:p>
        </p:txBody>
      </p:sp>
      <p:sp>
        <p:nvSpPr>
          <p:cNvPr id="16" name="criterion 3"/>
          <p:cNvSpPr/>
          <p:nvPr/>
        </p:nvSpPr>
        <p:spPr>
          <a:xfrm>
            <a:off x="6071616" y="1280160"/>
            <a:ext cx="2615184" cy="1691640"/>
          </a:xfrm>
          <a:prstGeom prst="roundRect">
            <a:avLst>
              <a:gd name="adj" fmla="val 9189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6300216" y="1481328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1948" y="1623060"/>
            <a:ext cx="283464" cy="283464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7031736" y="1481328"/>
            <a:ext cx="1554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결과가 문서</a:t>
            </a:r>
            <a:endParaRPr lang="en-US" sz="1800" dirty="0"/>
          </a:p>
        </p:txBody>
      </p:sp>
      <p:sp>
        <p:nvSpPr>
          <p:cNvPr id="20" name="Text 15"/>
          <p:cNvSpPr txBox="1"/>
          <p:nvPr/>
        </p:nvSpPr>
        <p:spPr>
          <a:xfrm>
            <a:off x="6300216" y="2212848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활동지·안내문·공문</a:t>
            </a:r>
            <a:endParaRPr lang="en-US" sz="1400" dirty="0"/>
          </a:p>
        </p:txBody>
      </p:sp>
      <p:sp>
        <p:nvSpPr>
          <p:cNvPr id="21" name="practice 1"/>
          <p:cNvSpPr/>
          <p:nvPr/>
        </p:nvSpPr>
        <p:spPr>
          <a:xfrm>
            <a:off x="457200" y="3200400"/>
            <a:ext cx="8229600" cy="1280160"/>
          </a:xfrm>
          <a:prstGeom prst="roundRect">
            <a:avLst>
              <a:gd name="adj" fmla="val 12143"/>
            </a:avLst>
          </a:prstGeom>
          <a:solidFill>
            <a:schemeClr val="tx1"/>
          </a:solidFill>
          <a:ln/>
        </p:spPr>
      </p:sp>
      <p:sp>
        <p:nvSpPr>
          <p:cNvPr id="22" name="Shape 17"/>
          <p:cNvSpPr/>
          <p:nvPr/>
        </p:nvSpPr>
        <p:spPr>
          <a:xfrm>
            <a:off x="731520" y="347472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680" y="3611880"/>
            <a:ext cx="274320" cy="27432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463040" y="33832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chemeClr val="accent5"/>
                </a:solidFill>
              </a:rPr>
              <a:t>실습 1 · 8분</a:t>
            </a:r>
            <a:endParaRPr lang="en-US" sz="1400" dirty="0"/>
          </a:p>
        </p:txBody>
      </p:sp>
      <p:sp>
        <p:nvSpPr>
          <p:cNvPr id="25" name="Text 19"/>
          <p:cNvSpPr txBox="1"/>
          <p:nvPr/>
        </p:nvSpPr>
        <p:spPr>
          <a:xfrm>
            <a:off x="1463040" y="3730752"/>
            <a:ext cx="6949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내 업무 3개를 적고 가장 맞는 1개를 고르세요</a:t>
            </a:r>
            <a:endParaRPr lang="en-US" sz="1800" dirty="0"/>
          </a:p>
        </p:txBody>
      </p:sp>
      <p:sp>
        <p:nvSpPr>
          <p:cNvPr id="26" name="Text 20"/>
          <p:cNvSpPr txBox="1"/>
          <p:nvPr/>
        </p:nvSpPr>
        <p:spPr>
          <a:xfrm>
            <a:off x="1463040" y="413308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※ 학생 이름·사진 등 개인정보는 입력하지 마세요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02 · 업무흐름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업무를 4조각으로, 역할을 나눕니다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piece 1"/>
          <p:cNvSpPr/>
          <p:nvPr/>
        </p:nvSpPr>
        <p:spPr>
          <a:xfrm>
            <a:off x="457200" y="1280160"/>
            <a:ext cx="1892808" cy="237744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1481328"/>
            <a:ext cx="603504" cy="60350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676" y="1632204"/>
            <a:ext cx="301752" cy="301752"/>
          </a:xfrm>
          <a:prstGeom prst="rect">
            <a:avLst/>
          </a:prstGeom>
        </p:spPr>
      </p:pic>
      <p:sp>
        <p:nvSpPr>
          <p:cNvPr id="9" name="pill 사람"/>
          <p:cNvSpPr/>
          <p:nvPr/>
        </p:nvSpPr>
        <p:spPr>
          <a:xfrm>
            <a:off x="1645920" y="1572768"/>
            <a:ext cx="566928" cy="36576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1645920" y="1572768"/>
            <a:ext cx="566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사람</a:t>
            </a: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685800" y="22860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자료</a:t>
            </a:r>
            <a:endParaRPr lang="en-US" sz="2200" dirty="0"/>
          </a:p>
        </p:txBody>
      </p:sp>
      <p:sp>
        <p:nvSpPr>
          <p:cNvPr id="12" name="Text 9"/>
          <p:cNvSpPr txBox="1"/>
          <p:nvPr/>
        </p:nvSpPr>
        <p:spPr>
          <a:xfrm>
            <a:off x="685800" y="2743200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교육과정·내용 정하기</a:t>
            </a:r>
            <a:endParaRPr lang="en-US" sz="1400" dirty="0"/>
          </a:p>
        </p:txBody>
      </p:sp>
      <p:sp>
        <p:nvSpPr>
          <p:cNvPr id="13" name="piece 2"/>
          <p:cNvSpPr/>
          <p:nvPr/>
        </p:nvSpPr>
        <p:spPr>
          <a:xfrm>
            <a:off x="2569464" y="1280160"/>
            <a:ext cx="1892808" cy="237744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2798064" y="1481328"/>
            <a:ext cx="603504" cy="60350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8940" y="1632204"/>
            <a:ext cx="301752" cy="301752"/>
          </a:xfrm>
          <a:prstGeom prst="rect">
            <a:avLst/>
          </a:prstGeom>
        </p:spPr>
      </p:pic>
      <p:sp>
        <p:nvSpPr>
          <p:cNvPr id="16" name="pill 사람"/>
          <p:cNvSpPr/>
          <p:nvPr/>
        </p:nvSpPr>
        <p:spPr>
          <a:xfrm>
            <a:off x="3758184" y="1572768"/>
            <a:ext cx="566928" cy="36576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17" name="Text 13"/>
          <p:cNvSpPr txBox="1"/>
          <p:nvPr/>
        </p:nvSpPr>
        <p:spPr>
          <a:xfrm>
            <a:off x="3758184" y="1572768"/>
            <a:ext cx="566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사람</a:t>
            </a:r>
            <a:endParaRPr lang="en-US" sz="1400" dirty="0"/>
          </a:p>
        </p:txBody>
      </p:sp>
      <p:sp>
        <p:nvSpPr>
          <p:cNvPr id="18" name="Text 14"/>
          <p:cNvSpPr txBox="1"/>
          <p:nvPr/>
        </p:nvSpPr>
        <p:spPr>
          <a:xfrm>
            <a:off x="2798064" y="22860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구조</a:t>
            </a:r>
            <a:endParaRPr lang="en-US" sz="2200" dirty="0"/>
          </a:p>
        </p:txBody>
      </p:sp>
      <p:sp>
        <p:nvSpPr>
          <p:cNvPr id="19" name="Text 15"/>
          <p:cNvSpPr txBox="1"/>
          <p:nvPr/>
        </p:nvSpPr>
        <p:spPr>
          <a:xfrm>
            <a:off x="2798064" y="2743200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활동 흐름 짜기</a:t>
            </a:r>
            <a:endParaRPr lang="en-US" sz="1400" dirty="0"/>
          </a:p>
        </p:txBody>
      </p:sp>
      <p:sp>
        <p:nvSpPr>
          <p:cNvPr id="20" name="piece 3"/>
          <p:cNvSpPr/>
          <p:nvPr/>
        </p:nvSpPr>
        <p:spPr>
          <a:xfrm>
            <a:off x="4681728" y="1280160"/>
            <a:ext cx="1892808" cy="2377440"/>
          </a:xfrm>
          <a:prstGeom prst="roundRect">
            <a:avLst>
              <a:gd name="adj" fmla="val 8213"/>
            </a:avLst>
          </a:prstGeom>
          <a:solidFill>
            <a:schemeClr val="tx1"/>
          </a:solidFill>
          <a:ln/>
        </p:spPr>
      </p:sp>
      <p:sp>
        <p:nvSpPr>
          <p:cNvPr id="21" name="Shape 17"/>
          <p:cNvSpPr/>
          <p:nvPr/>
        </p:nvSpPr>
        <p:spPr>
          <a:xfrm>
            <a:off x="4910328" y="1481328"/>
            <a:ext cx="603504" cy="603504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1204" y="1632204"/>
            <a:ext cx="301752" cy="301752"/>
          </a:xfrm>
          <a:prstGeom prst="rect">
            <a:avLst/>
          </a:prstGeom>
        </p:spPr>
      </p:pic>
      <p:sp>
        <p:nvSpPr>
          <p:cNvPr id="23" name="pill AI"/>
          <p:cNvSpPr/>
          <p:nvPr/>
        </p:nvSpPr>
        <p:spPr>
          <a:xfrm>
            <a:off x="5870448" y="1572768"/>
            <a:ext cx="566928" cy="36576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5870448" y="1572768"/>
            <a:ext cx="566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AI</a:t>
            </a:r>
            <a:endParaRPr lang="en-US" sz="1400" dirty="0"/>
          </a:p>
        </p:txBody>
      </p:sp>
      <p:sp>
        <p:nvSpPr>
          <p:cNvPr id="25" name="Text 20"/>
          <p:cNvSpPr txBox="1"/>
          <p:nvPr/>
        </p:nvSpPr>
        <p:spPr>
          <a:xfrm>
            <a:off x="4910328" y="22860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초안</a:t>
            </a:r>
            <a:endParaRPr lang="en-US" sz="2200" dirty="0"/>
          </a:p>
        </p:txBody>
      </p:sp>
      <p:sp>
        <p:nvSpPr>
          <p:cNvPr id="26" name="Text 21"/>
          <p:cNvSpPr txBox="1"/>
          <p:nvPr/>
        </p:nvSpPr>
        <p:spPr>
          <a:xfrm>
            <a:off x="4910328" y="2743200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AI가 먼저 쓰기</a:t>
            </a:r>
            <a:endParaRPr lang="en-US" sz="1400" dirty="0"/>
          </a:p>
        </p:txBody>
      </p:sp>
      <p:sp>
        <p:nvSpPr>
          <p:cNvPr id="27" name="piece 4"/>
          <p:cNvSpPr/>
          <p:nvPr/>
        </p:nvSpPr>
        <p:spPr>
          <a:xfrm>
            <a:off x="6793992" y="1280160"/>
            <a:ext cx="1892808" cy="237744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8" name="Shape 23"/>
          <p:cNvSpPr/>
          <p:nvPr/>
        </p:nvSpPr>
        <p:spPr>
          <a:xfrm>
            <a:off x="7022592" y="1481328"/>
            <a:ext cx="603504" cy="60350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9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3468" y="1632204"/>
            <a:ext cx="301752" cy="301752"/>
          </a:xfrm>
          <a:prstGeom prst="rect">
            <a:avLst/>
          </a:prstGeom>
        </p:spPr>
      </p:pic>
      <p:sp>
        <p:nvSpPr>
          <p:cNvPr id="30" name="pill 사람"/>
          <p:cNvSpPr/>
          <p:nvPr/>
        </p:nvSpPr>
        <p:spPr>
          <a:xfrm>
            <a:off x="7982712" y="1572768"/>
            <a:ext cx="566928" cy="36576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7982712" y="1572768"/>
            <a:ext cx="566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사람</a:t>
            </a:r>
            <a:endParaRPr lang="en-US" sz="1400" dirty="0"/>
          </a:p>
        </p:txBody>
      </p:sp>
      <p:sp>
        <p:nvSpPr>
          <p:cNvPr id="32" name="Text 26"/>
          <p:cNvSpPr txBox="1"/>
          <p:nvPr/>
        </p:nvSpPr>
        <p:spPr>
          <a:xfrm>
            <a:off x="7022592" y="22860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검토</a:t>
            </a:r>
            <a:endParaRPr lang="en-US" sz="2200" dirty="0"/>
          </a:p>
        </p:txBody>
      </p:sp>
      <p:sp>
        <p:nvSpPr>
          <p:cNvPr id="33" name="Text 27"/>
          <p:cNvSpPr txBox="1"/>
          <p:nvPr/>
        </p:nvSpPr>
        <p:spPr>
          <a:xfrm>
            <a:off x="7022592" y="2743200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정확성·적합성 확인</a:t>
            </a:r>
            <a:endParaRPr lang="en-US" sz="1400" dirty="0"/>
          </a:p>
        </p:txBody>
      </p:sp>
      <p:sp>
        <p:nvSpPr>
          <p:cNvPr id="34" name="note"/>
          <p:cNvSpPr/>
          <p:nvPr/>
        </p:nvSpPr>
        <p:spPr>
          <a:xfrm>
            <a:off x="457200" y="384048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accent6"/>
          </a:solidFill>
          <a:ln/>
        </p:spPr>
      </p:sp>
      <p:sp>
        <p:nvSpPr>
          <p:cNvPr id="35" name="Shape 29"/>
          <p:cNvSpPr/>
          <p:nvPr/>
        </p:nvSpPr>
        <p:spPr>
          <a:xfrm>
            <a:off x="658368" y="395935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6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3524" y="4064508"/>
            <a:ext cx="210312" cy="210312"/>
          </a:xfrm>
          <a:prstGeom prst="rect">
            <a:avLst/>
          </a:prstGeom>
        </p:spPr>
      </p:pic>
      <p:sp>
        <p:nvSpPr>
          <p:cNvPr id="37" name="Text 30"/>
          <p:cNvSpPr txBox="1"/>
          <p:nvPr/>
        </p:nvSpPr>
        <p:spPr>
          <a:xfrm>
            <a:off x="1234440" y="3877056"/>
            <a:ext cx="7315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역할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초안만 AI가 씁니다. 교육적 판단과 책임은 교사가 합니다.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02 · 지시문 6요소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좋은 지시문은 6가지로 만듭니다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element 1"/>
          <p:cNvSpPr/>
          <p:nvPr/>
        </p:nvSpPr>
        <p:spPr>
          <a:xfrm>
            <a:off x="457200" y="128016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1481328"/>
            <a:ext cx="512064" cy="512064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85800" y="148132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1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148132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명령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685800" y="21488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"활동지를 만들어 줘"</a:t>
            </a:r>
            <a:endParaRPr lang="en-US" sz="1400" dirty="0"/>
          </a:p>
        </p:txBody>
      </p:sp>
      <p:sp>
        <p:nvSpPr>
          <p:cNvPr id="11" name="element 2"/>
          <p:cNvSpPr/>
          <p:nvPr/>
        </p:nvSpPr>
        <p:spPr>
          <a:xfrm>
            <a:off x="3264408" y="128016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493008" y="1481328"/>
            <a:ext cx="512064" cy="512064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3493008" y="148132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2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4178808" y="148132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맥락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3493008" y="21488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"초등 4학년 과학 수업"</a:t>
            </a:r>
            <a:endParaRPr lang="en-US" sz="1400" dirty="0"/>
          </a:p>
        </p:txBody>
      </p:sp>
      <p:sp>
        <p:nvSpPr>
          <p:cNvPr id="16" name="element 3"/>
          <p:cNvSpPr/>
          <p:nvPr/>
        </p:nvSpPr>
        <p:spPr>
          <a:xfrm>
            <a:off x="6071616" y="128016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300216" y="1481328"/>
            <a:ext cx="512064" cy="512064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300216" y="148132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3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6986016" y="148132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페르소나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300216" y="21488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"경력 교사처럼"</a:t>
            </a:r>
            <a:endParaRPr lang="en-US" sz="1400" dirty="0"/>
          </a:p>
        </p:txBody>
      </p:sp>
      <p:sp>
        <p:nvSpPr>
          <p:cNvPr id="21" name="element 4"/>
          <p:cNvSpPr/>
          <p:nvPr/>
        </p:nvSpPr>
        <p:spPr>
          <a:xfrm>
            <a:off x="457200" y="292608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85800" y="3127248"/>
            <a:ext cx="512064" cy="512064"/>
          </a:xfrm>
          <a:prstGeom prst="ellipse">
            <a:avLst/>
          </a:prstGeom>
          <a:solidFill>
            <a:srgbClr val="DB2777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85800" y="312724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4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1371600" y="312724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예시</a:t>
            </a:r>
            <a:endParaRPr lang="en-US" sz="1800" dirty="0"/>
          </a:p>
        </p:txBody>
      </p:sp>
      <p:sp>
        <p:nvSpPr>
          <p:cNvPr id="25" name="Text 23"/>
          <p:cNvSpPr txBox="1"/>
          <p:nvPr/>
        </p:nvSpPr>
        <p:spPr>
          <a:xfrm>
            <a:off x="685800" y="379476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"이런 문제 유형처럼"</a:t>
            </a:r>
            <a:endParaRPr lang="en-US" sz="1400" dirty="0"/>
          </a:p>
        </p:txBody>
      </p:sp>
      <p:sp>
        <p:nvSpPr>
          <p:cNvPr id="26" name="element 5"/>
          <p:cNvSpPr/>
          <p:nvPr/>
        </p:nvSpPr>
        <p:spPr>
          <a:xfrm>
            <a:off x="3264408" y="292608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3493008" y="3127248"/>
            <a:ext cx="512064" cy="512064"/>
          </a:xfrm>
          <a:prstGeom prst="ellipse">
            <a:avLst/>
          </a:prstGeom>
          <a:solidFill>
            <a:srgbClr val="4F46E5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3493008" y="312724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5</a:t>
            </a:r>
            <a:endParaRPr lang="en-US" sz="1800" dirty="0"/>
          </a:p>
        </p:txBody>
      </p:sp>
      <p:sp>
        <p:nvSpPr>
          <p:cNvPr id="29" name="Text 27"/>
          <p:cNvSpPr txBox="1"/>
          <p:nvPr/>
        </p:nvSpPr>
        <p:spPr>
          <a:xfrm>
            <a:off x="4178808" y="312724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포맷</a:t>
            </a:r>
            <a:endParaRPr lang="en-US" sz="1800" dirty="0"/>
          </a:p>
        </p:txBody>
      </p:sp>
      <p:sp>
        <p:nvSpPr>
          <p:cNvPr id="30" name="Text 28"/>
          <p:cNvSpPr txBox="1"/>
          <p:nvPr/>
        </p:nvSpPr>
        <p:spPr>
          <a:xfrm>
            <a:off x="3493008" y="379476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"문제 5개와 정답표"</a:t>
            </a:r>
            <a:endParaRPr lang="en-US" sz="1400" dirty="0"/>
          </a:p>
        </p:txBody>
      </p:sp>
      <p:sp>
        <p:nvSpPr>
          <p:cNvPr id="31" name="element 6"/>
          <p:cNvSpPr/>
          <p:nvPr/>
        </p:nvSpPr>
        <p:spPr>
          <a:xfrm>
            <a:off x="6071616" y="292608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300216" y="3127248"/>
            <a:ext cx="512064" cy="512064"/>
          </a:xfrm>
          <a:prstGeom prst="ellipse">
            <a:avLst/>
          </a:prstGeom>
          <a:solidFill>
            <a:srgbClr val="E11D48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6300216" y="312724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6</a:t>
            </a:r>
            <a:endParaRPr lang="en-US" sz="1800" dirty="0"/>
          </a:p>
        </p:txBody>
      </p:sp>
      <p:sp>
        <p:nvSpPr>
          <p:cNvPr id="34" name="Text 32"/>
          <p:cNvSpPr txBox="1"/>
          <p:nvPr/>
        </p:nvSpPr>
        <p:spPr>
          <a:xfrm>
            <a:off x="6986016" y="312724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어조</a:t>
            </a:r>
            <a:endParaRPr lang="en-US" sz="1800" dirty="0"/>
          </a:p>
        </p:txBody>
      </p:sp>
      <p:sp>
        <p:nvSpPr>
          <p:cNvPr id="35" name="Text 33"/>
          <p:cNvSpPr txBox="1"/>
          <p:nvPr/>
        </p:nvSpPr>
        <p:spPr>
          <a:xfrm>
            <a:off x="6300216" y="379476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"쉬운 말로 친절하게"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02 · 입력 예시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활동지 지시문, 이렇게 씁니다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input window"/>
          <p:cNvSpPr/>
          <p:nvPr/>
        </p:nvSpPr>
        <p:spPr>
          <a:xfrm>
            <a:off x="457200" y="1280160"/>
            <a:ext cx="5394960" cy="2788920"/>
          </a:xfrm>
          <a:prstGeom prst="roundRect">
            <a:avLst>
              <a:gd name="adj" fmla="val 5574"/>
            </a:avLst>
          </a:prstGeom>
          <a:solidFill>
            <a:schemeClr val="tx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85800" y="137160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3"/>
                </a:solidFill>
              </a:rPr>
              <a:t>● ● ●   AI 어시스턴트 · 새 대화 (가상 예시)</a:t>
            </a:r>
            <a:endParaRPr lang="en-US" sz="1200" dirty="0"/>
          </a:p>
        </p:txBody>
      </p:sp>
      <p:sp>
        <p:nvSpPr>
          <p:cNvPr id="8" name="prompt line 1"/>
          <p:cNvSpPr/>
          <p:nvPr/>
        </p:nvSpPr>
        <p:spPr>
          <a:xfrm>
            <a:off x="640080" y="1719072"/>
            <a:ext cx="5029200" cy="338328"/>
          </a:xfrm>
          <a:prstGeom prst="roundRect">
            <a:avLst>
              <a:gd name="adj" fmla="val 27027"/>
            </a:avLst>
          </a:prstGeom>
          <a:solidFill>
            <a:schemeClr val="accent4"/>
          </a:solidFill>
          <a:ln/>
        </p:spPr>
      </p:sp>
      <p:sp>
        <p:nvSpPr>
          <p:cNvPr id="9" name="Shape 7"/>
          <p:cNvSpPr/>
          <p:nvPr/>
        </p:nvSpPr>
        <p:spPr>
          <a:xfrm>
            <a:off x="713232" y="1755648"/>
            <a:ext cx="265176" cy="265176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713232" y="1755648"/>
            <a:ext cx="26517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097280" y="1719072"/>
            <a:ext cx="4526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수업 활동지를 만들어 줘</a:t>
            </a:r>
            <a:endParaRPr lang="en-US" sz="1400" dirty="0"/>
          </a:p>
        </p:txBody>
      </p:sp>
      <p:sp>
        <p:nvSpPr>
          <p:cNvPr id="12" name="prompt line 2"/>
          <p:cNvSpPr/>
          <p:nvPr/>
        </p:nvSpPr>
        <p:spPr>
          <a:xfrm>
            <a:off x="640080" y="2107692"/>
            <a:ext cx="5029200" cy="338328"/>
          </a:xfrm>
          <a:prstGeom prst="roundRect">
            <a:avLst>
              <a:gd name="adj" fmla="val 27027"/>
            </a:avLst>
          </a:prstGeom>
          <a:solidFill>
            <a:schemeClr val="accent4"/>
          </a:solidFill>
          <a:ln/>
        </p:spPr>
      </p:sp>
      <p:sp>
        <p:nvSpPr>
          <p:cNvPr id="13" name="Shape 11"/>
          <p:cNvSpPr/>
          <p:nvPr/>
        </p:nvSpPr>
        <p:spPr>
          <a:xfrm>
            <a:off x="713232" y="2144268"/>
            <a:ext cx="265176" cy="265176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713232" y="2144268"/>
            <a:ext cx="26517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097280" y="2107692"/>
            <a:ext cx="4526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초등 4학년 과학 수업용이야</a:t>
            </a:r>
            <a:endParaRPr lang="en-US" sz="1400" dirty="0"/>
          </a:p>
        </p:txBody>
      </p:sp>
      <p:sp>
        <p:nvSpPr>
          <p:cNvPr id="16" name="prompt line 3"/>
          <p:cNvSpPr/>
          <p:nvPr/>
        </p:nvSpPr>
        <p:spPr>
          <a:xfrm>
            <a:off x="640080" y="2496312"/>
            <a:ext cx="5029200" cy="338328"/>
          </a:xfrm>
          <a:prstGeom prst="roundRect">
            <a:avLst>
              <a:gd name="adj" fmla="val 27027"/>
            </a:avLst>
          </a:prstGeom>
          <a:solidFill>
            <a:schemeClr val="accent4"/>
          </a:solidFill>
          <a:ln/>
        </p:spPr>
      </p:sp>
      <p:sp>
        <p:nvSpPr>
          <p:cNvPr id="17" name="Shape 15"/>
          <p:cNvSpPr/>
          <p:nvPr/>
        </p:nvSpPr>
        <p:spPr>
          <a:xfrm>
            <a:off x="713232" y="2532888"/>
            <a:ext cx="265176" cy="265176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713232" y="2532888"/>
            <a:ext cx="26517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097280" y="2496312"/>
            <a:ext cx="4526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당신은 경력 교사입니다</a:t>
            </a:r>
            <a:endParaRPr lang="en-US" sz="1400" dirty="0"/>
          </a:p>
        </p:txBody>
      </p:sp>
      <p:sp>
        <p:nvSpPr>
          <p:cNvPr id="20" name="prompt line 4"/>
          <p:cNvSpPr/>
          <p:nvPr/>
        </p:nvSpPr>
        <p:spPr>
          <a:xfrm>
            <a:off x="640080" y="2884932"/>
            <a:ext cx="5029200" cy="338328"/>
          </a:xfrm>
          <a:prstGeom prst="roundRect">
            <a:avLst>
              <a:gd name="adj" fmla="val 27027"/>
            </a:avLst>
          </a:prstGeom>
          <a:solidFill>
            <a:schemeClr val="accent4"/>
          </a:solidFill>
          <a:ln/>
        </p:spPr>
      </p:sp>
      <p:sp>
        <p:nvSpPr>
          <p:cNvPr id="21" name="Shape 19"/>
          <p:cNvSpPr/>
          <p:nvPr/>
        </p:nvSpPr>
        <p:spPr>
          <a:xfrm>
            <a:off x="713232" y="2921508"/>
            <a:ext cx="265176" cy="265176"/>
          </a:xfrm>
          <a:prstGeom prst="ellipse">
            <a:avLst/>
          </a:prstGeom>
          <a:solidFill>
            <a:srgbClr val="DB2777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713232" y="2921508"/>
            <a:ext cx="26517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4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1097280" y="2884932"/>
            <a:ext cx="4526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[예시] 짧은 서술형 문제</a:t>
            </a:r>
            <a:endParaRPr lang="en-US" sz="1400" dirty="0"/>
          </a:p>
        </p:txBody>
      </p:sp>
      <p:sp>
        <p:nvSpPr>
          <p:cNvPr id="24" name="prompt line 5"/>
          <p:cNvSpPr/>
          <p:nvPr/>
        </p:nvSpPr>
        <p:spPr>
          <a:xfrm>
            <a:off x="640080" y="3273552"/>
            <a:ext cx="5029200" cy="338328"/>
          </a:xfrm>
          <a:prstGeom prst="roundRect">
            <a:avLst>
              <a:gd name="adj" fmla="val 27027"/>
            </a:avLst>
          </a:prstGeom>
          <a:solidFill>
            <a:schemeClr val="accent4"/>
          </a:solidFill>
          <a:ln/>
        </p:spPr>
      </p:sp>
      <p:sp>
        <p:nvSpPr>
          <p:cNvPr id="25" name="Shape 23"/>
          <p:cNvSpPr/>
          <p:nvPr/>
        </p:nvSpPr>
        <p:spPr>
          <a:xfrm>
            <a:off x="713232" y="3310128"/>
            <a:ext cx="265176" cy="265176"/>
          </a:xfrm>
          <a:prstGeom prst="ellipse">
            <a:avLst/>
          </a:prstGeom>
          <a:solidFill>
            <a:srgbClr val="4F46E5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713232" y="3310128"/>
            <a:ext cx="26517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5</a:t>
            </a:r>
            <a:endParaRPr lang="en-US" sz="1500" dirty="0"/>
          </a:p>
        </p:txBody>
      </p:sp>
      <p:sp>
        <p:nvSpPr>
          <p:cNvPr id="27" name="Text 25"/>
          <p:cNvSpPr txBox="1"/>
          <p:nvPr/>
        </p:nvSpPr>
        <p:spPr>
          <a:xfrm>
            <a:off x="1097280" y="3273552"/>
            <a:ext cx="4526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문제 5개와 정답표 포함</a:t>
            </a:r>
            <a:endParaRPr lang="en-US" sz="1400" dirty="0"/>
          </a:p>
        </p:txBody>
      </p:sp>
      <p:sp>
        <p:nvSpPr>
          <p:cNvPr id="28" name="prompt line 6"/>
          <p:cNvSpPr/>
          <p:nvPr/>
        </p:nvSpPr>
        <p:spPr>
          <a:xfrm>
            <a:off x="640080" y="3662172"/>
            <a:ext cx="5029200" cy="338328"/>
          </a:xfrm>
          <a:prstGeom prst="roundRect">
            <a:avLst>
              <a:gd name="adj" fmla="val 27027"/>
            </a:avLst>
          </a:prstGeom>
          <a:solidFill>
            <a:schemeClr val="accent4"/>
          </a:solidFill>
          <a:ln/>
        </p:spPr>
      </p:sp>
      <p:sp>
        <p:nvSpPr>
          <p:cNvPr id="29" name="Shape 27"/>
          <p:cNvSpPr/>
          <p:nvPr/>
        </p:nvSpPr>
        <p:spPr>
          <a:xfrm>
            <a:off x="713232" y="3698748"/>
            <a:ext cx="265176" cy="265176"/>
          </a:xfrm>
          <a:prstGeom prst="ellipse">
            <a:avLst/>
          </a:prstGeom>
          <a:solidFill>
            <a:srgbClr val="E11D48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713232" y="3698748"/>
            <a:ext cx="26517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6</a:t>
            </a:r>
            <a:endParaRPr lang="en-US" sz="1500" dirty="0"/>
          </a:p>
        </p:txBody>
      </p:sp>
      <p:sp>
        <p:nvSpPr>
          <p:cNvPr id="31" name="Text 29"/>
          <p:cNvSpPr txBox="1"/>
          <p:nvPr/>
        </p:nvSpPr>
        <p:spPr>
          <a:xfrm>
            <a:off x="1097280" y="3662172"/>
            <a:ext cx="4526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쉬운 말로 친절하게</a:t>
            </a:r>
            <a:endParaRPr lang="en-US" sz="1400" dirty="0"/>
          </a:p>
        </p:txBody>
      </p:sp>
      <p:sp>
        <p:nvSpPr>
          <p:cNvPr id="32" name="legend 1"/>
          <p:cNvSpPr/>
          <p:nvPr/>
        </p:nvSpPr>
        <p:spPr>
          <a:xfrm>
            <a:off x="6080760" y="1280160"/>
            <a:ext cx="2606040" cy="384048"/>
          </a:xfrm>
          <a:prstGeom prst="roundRect">
            <a:avLst>
              <a:gd name="adj" fmla="val 40476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6153912" y="1325880"/>
            <a:ext cx="292608" cy="29260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34" name="Text 32"/>
          <p:cNvSpPr txBox="1"/>
          <p:nvPr/>
        </p:nvSpPr>
        <p:spPr>
          <a:xfrm>
            <a:off x="6153912" y="13258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35" name="Text 33"/>
          <p:cNvSpPr txBox="1"/>
          <p:nvPr/>
        </p:nvSpPr>
        <p:spPr>
          <a:xfrm>
            <a:off x="6601968" y="1280160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명령</a:t>
            </a:r>
            <a:endParaRPr lang="en-US" sz="1400" dirty="0"/>
          </a:p>
        </p:txBody>
      </p:sp>
      <p:sp>
        <p:nvSpPr>
          <p:cNvPr id="36" name="legend 2"/>
          <p:cNvSpPr/>
          <p:nvPr/>
        </p:nvSpPr>
        <p:spPr>
          <a:xfrm>
            <a:off x="6080760" y="1737360"/>
            <a:ext cx="2606040" cy="384048"/>
          </a:xfrm>
          <a:prstGeom prst="roundRect">
            <a:avLst>
              <a:gd name="adj" fmla="val 40476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6153912" y="1783080"/>
            <a:ext cx="292608" cy="292608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6153912" y="17830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39" name="Text 37"/>
          <p:cNvSpPr txBox="1"/>
          <p:nvPr/>
        </p:nvSpPr>
        <p:spPr>
          <a:xfrm>
            <a:off x="6601968" y="1737360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맥락</a:t>
            </a:r>
            <a:endParaRPr lang="en-US" sz="1400" dirty="0"/>
          </a:p>
        </p:txBody>
      </p:sp>
      <p:sp>
        <p:nvSpPr>
          <p:cNvPr id="40" name="legend 3"/>
          <p:cNvSpPr/>
          <p:nvPr/>
        </p:nvSpPr>
        <p:spPr>
          <a:xfrm>
            <a:off x="6080760" y="2194560"/>
            <a:ext cx="2606040" cy="384048"/>
          </a:xfrm>
          <a:prstGeom prst="roundRect">
            <a:avLst>
              <a:gd name="adj" fmla="val 40476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6153912" y="2240280"/>
            <a:ext cx="292608" cy="292608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42" name="Text 40"/>
          <p:cNvSpPr txBox="1"/>
          <p:nvPr/>
        </p:nvSpPr>
        <p:spPr>
          <a:xfrm>
            <a:off x="6153912" y="22402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43" name="Text 41"/>
          <p:cNvSpPr txBox="1"/>
          <p:nvPr/>
        </p:nvSpPr>
        <p:spPr>
          <a:xfrm>
            <a:off x="6601968" y="2194560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페르소나</a:t>
            </a:r>
            <a:endParaRPr lang="en-US" sz="1400" dirty="0"/>
          </a:p>
        </p:txBody>
      </p:sp>
      <p:sp>
        <p:nvSpPr>
          <p:cNvPr id="44" name="legend 4"/>
          <p:cNvSpPr/>
          <p:nvPr/>
        </p:nvSpPr>
        <p:spPr>
          <a:xfrm>
            <a:off x="6080760" y="2651760"/>
            <a:ext cx="2606040" cy="384048"/>
          </a:xfrm>
          <a:prstGeom prst="roundRect">
            <a:avLst>
              <a:gd name="adj" fmla="val 40476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6153912" y="2697480"/>
            <a:ext cx="292608" cy="292608"/>
          </a:xfrm>
          <a:prstGeom prst="ellipse">
            <a:avLst/>
          </a:prstGeom>
          <a:solidFill>
            <a:srgbClr val="DB2777"/>
          </a:solidFill>
          <a:ln/>
        </p:spPr>
      </p:sp>
      <p:sp>
        <p:nvSpPr>
          <p:cNvPr id="46" name="Text 44"/>
          <p:cNvSpPr txBox="1"/>
          <p:nvPr/>
        </p:nvSpPr>
        <p:spPr>
          <a:xfrm>
            <a:off x="6153912" y="26974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4</a:t>
            </a:r>
            <a:endParaRPr lang="en-US" sz="1500" dirty="0"/>
          </a:p>
        </p:txBody>
      </p:sp>
      <p:sp>
        <p:nvSpPr>
          <p:cNvPr id="47" name="Text 45"/>
          <p:cNvSpPr txBox="1"/>
          <p:nvPr/>
        </p:nvSpPr>
        <p:spPr>
          <a:xfrm>
            <a:off x="6601968" y="2651760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예시</a:t>
            </a:r>
            <a:endParaRPr lang="en-US" sz="1400" dirty="0"/>
          </a:p>
        </p:txBody>
      </p:sp>
      <p:sp>
        <p:nvSpPr>
          <p:cNvPr id="48" name="legend 5"/>
          <p:cNvSpPr/>
          <p:nvPr/>
        </p:nvSpPr>
        <p:spPr>
          <a:xfrm>
            <a:off x="6080760" y="3108960"/>
            <a:ext cx="2606040" cy="384048"/>
          </a:xfrm>
          <a:prstGeom prst="roundRect">
            <a:avLst>
              <a:gd name="adj" fmla="val 40476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6153912" y="3154680"/>
            <a:ext cx="292608" cy="292608"/>
          </a:xfrm>
          <a:prstGeom prst="ellipse">
            <a:avLst/>
          </a:prstGeom>
          <a:solidFill>
            <a:srgbClr val="4F46E5"/>
          </a:solidFill>
          <a:ln/>
        </p:spPr>
      </p:sp>
      <p:sp>
        <p:nvSpPr>
          <p:cNvPr id="50" name="Text 48"/>
          <p:cNvSpPr txBox="1"/>
          <p:nvPr/>
        </p:nvSpPr>
        <p:spPr>
          <a:xfrm>
            <a:off x="6153912" y="31546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5</a:t>
            </a:r>
            <a:endParaRPr lang="en-US" sz="1500" dirty="0"/>
          </a:p>
        </p:txBody>
      </p:sp>
      <p:sp>
        <p:nvSpPr>
          <p:cNvPr id="51" name="Text 49"/>
          <p:cNvSpPr txBox="1"/>
          <p:nvPr/>
        </p:nvSpPr>
        <p:spPr>
          <a:xfrm>
            <a:off x="6601968" y="3108960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포맷</a:t>
            </a:r>
            <a:endParaRPr lang="en-US" sz="1400" dirty="0"/>
          </a:p>
        </p:txBody>
      </p:sp>
      <p:sp>
        <p:nvSpPr>
          <p:cNvPr id="52" name="legend 6"/>
          <p:cNvSpPr/>
          <p:nvPr/>
        </p:nvSpPr>
        <p:spPr>
          <a:xfrm>
            <a:off x="6080760" y="3566160"/>
            <a:ext cx="2606040" cy="384048"/>
          </a:xfrm>
          <a:prstGeom prst="roundRect">
            <a:avLst>
              <a:gd name="adj" fmla="val 40476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6153912" y="3611880"/>
            <a:ext cx="292608" cy="292608"/>
          </a:xfrm>
          <a:prstGeom prst="ellipse">
            <a:avLst/>
          </a:prstGeom>
          <a:solidFill>
            <a:srgbClr val="E11D48"/>
          </a:solidFill>
          <a:ln/>
        </p:spPr>
      </p:sp>
      <p:sp>
        <p:nvSpPr>
          <p:cNvPr id="54" name="Text 52"/>
          <p:cNvSpPr txBox="1"/>
          <p:nvPr/>
        </p:nvSpPr>
        <p:spPr>
          <a:xfrm>
            <a:off x="6153912" y="36118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6</a:t>
            </a:r>
            <a:endParaRPr lang="en-US" sz="1500" dirty="0"/>
          </a:p>
        </p:txBody>
      </p:sp>
      <p:sp>
        <p:nvSpPr>
          <p:cNvPr id="55" name="Text 53"/>
          <p:cNvSpPr txBox="1"/>
          <p:nvPr/>
        </p:nvSpPr>
        <p:spPr>
          <a:xfrm>
            <a:off x="6601968" y="3566160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어조</a:t>
            </a:r>
            <a:endParaRPr lang="en-US" sz="1400" dirty="0"/>
          </a:p>
        </p:txBody>
      </p:sp>
      <p:sp>
        <p:nvSpPr>
          <p:cNvPr id="56" name="note"/>
          <p:cNvSpPr/>
          <p:nvPr/>
        </p:nvSpPr>
        <p:spPr>
          <a:xfrm>
            <a:off x="457200" y="4224528"/>
            <a:ext cx="8229600" cy="411480"/>
          </a:xfrm>
          <a:prstGeom prst="roundRect">
            <a:avLst>
              <a:gd name="adj" fmla="val 37778"/>
            </a:avLst>
          </a:prstGeom>
          <a:solidFill>
            <a:schemeClr val="accent6"/>
          </a:solidFill>
          <a:ln/>
        </p:spPr>
      </p:sp>
      <p:sp>
        <p:nvSpPr>
          <p:cNvPr id="57" name="Shape 55"/>
          <p:cNvSpPr/>
          <p:nvPr/>
        </p:nvSpPr>
        <p:spPr>
          <a:xfrm>
            <a:off x="658368" y="4219956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" y="4325112"/>
            <a:ext cx="210312" cy="210312"/>
          </a:xfrm>
          <a:prstGeom prst="rect">
            <a:avLst/>
          </a:prstGeom>
        </p:spPr>
      </p:pic>
      <p:sp>
        <p:nvSpPr>
          <p:cNvPr id="59" name="Text 56"/>
          <p:cNvSpPr txBox="1"/>
          <p:nvPr/>
        </p:nvSpPr>
        <p:spPr>
          <a:xfrm>
            <a:off x="1234440" y="4261104"/>
            <a:ext cx="73152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TIP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순서가 아니라 '빠짐없이' 넣는 것이 핵심입니다.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02 · 결과 예시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그러면 이런 활동지 초안이 나옵니다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result window"/>
          <p:cNvSpPr/>
          <p:nvPr/>
        </p:nvSpPr>
        <p:spPr>
          <a:xfrm>
            <a:off x="457200" y="1280160"/>
            <a:ext cx="5394960" cy="2788920"/>
          </a:xfrm>
          <a:prstGeom prst="roundRect">
            <a:avLst>
              <a:gd name="adj" fmla="val 557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85800" y="137160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● ● ●   AI 어시스턴트 · 답변 (가상 예시)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1691640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과학 활동지 (초안)</a:t>
            </a:r>
            <a:endParaRPr lang="en-US" sz="2000" dirty="0"/>
          </a:p>
        </p:txBody>
      </p:sp>
      <p:sp>
        <p:nvSpPr>
          <p:cNvPr id="9" name="bar"/>
          <p:cNvSpPr/>
          <p:nvPr/>
        </p:nvSpPr>
        <p:spPr>
          <a:xfrm>
            <a:off x="731520" y="2148840"/>
            <a:ext cx="54864" cy="256032"/>
          </a:xfrm>
          <a:prstGeom prst="roundRect">
            <a:avLst>
              <a:gd name="adj" fmla="val 33333"/>
            </a:avLst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868680" y="2130552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활동지 구성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777240" y="2487168"/>
            <a:ext cx="48920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1. 오늘 배울 내용 한 줄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2. 확인 문제 5개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3. 생각 키우기 질문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정답표 (교사용)</a:t>
            </a:r>
            <a:endParaRPr lang="en-US" sz="1500" dirty="0"/>
          </a:p>
        </p:txBody>
      </p:sp>
      <p:sp>
        <p:nvSpPr>
          <p:cNvPr id="12" name="result point 1"/>
          <p:cNvSpPr/>
          <p:nvPr/>
        </p:nvSpPr>
        <p:spPr>
          <a:xfrm>
            <a:off x="6080760" y="1280160"/>
            <a:ext cx="2606040" cy="475488"/>
          </a:xfrm>
          <a:prstGeom prst="roundRect">
            <a:avLst>
              <a:gd name="adj" fmla="val 3269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172200" y="1344168"/>
            <a:ext cx="347472" cy="347472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4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9068" y="1431036"/>
            <a:ext cx="173736" cy="173736"/>
          </a:xfrm>
          <a:prstGeom prst="rect">
            <a:avLst/>
          </a:prstGeom>
        </p:spPr>
      </p:pic>
      <p:sp>
        <p:nvSpPr>
          <p:cNvPr id="15" name="Text 12"/>
          <p:cNvSpPr txBox="1"/>
          <p:nvPr/>
        </p:nvSpPr>
        <p:spPr>
          <a:xfrm>
            <a:off x="6629400" y="1280160"/>
            <a:ext cx="2011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학년 눈높이</a:t>
            </a:r>
            <a:endParaRPr lang="en-US" sz="1400" dirty="0"/>
          </a:p>
        </p:txBody>
      </p:sp>
      <p:sp>
        <p:nvSpPr>
          <p:cNvPr id="16" name="result point 2"/>
          <p:cNvSpPr/>
          <p:nvPr/>
        </p:nvSpPr>
        <p:spPr>
          <a:xfrm>
            <a:off x="6080760" y="1847088"/>
            <a:ext cx="2606040" cy="475488"/>
          </a:xfrm>
          <a:prstGeom prst="roundRect">
            <a:avLst>
              <a:gd name="adj" fmla="val 3269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6172200" y="1911096"/>
            <a:ext cx="347472" cy="347472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068" y="1997964"/>
            <a:ext cx="173736" cy="173736"/>
          </a:xfrm>
          <a:prstGeom prst="rect">
            <a:avLst/>
          </a:prstGeom>
        </p:spPr>
      </p:pic>
      <p:sp>
        <p:nvSpPr>
          <p:cNvPr id="19" name="Text 15"/>
          <p:cNvSpPr txBox="1"/>
          <p:nvPr/>
        </p:nvSpPr>
        <p:spPr>
          <a:xfrm>
            <a:off x="6629400" y="1847088"/>
            <a:ext cx="2011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문제 유형 다양</a:t>
            </a:r>
            <a:endParaRPr lang="en-US" sz="1400" dirty="0"/>
          </a:p>
        </p:txBody>
      </p:sp>
      <p:sp>
        <p:nvSpPr>
          <p:cNvPr id="20" name="result point 3"/>
          <p:cNvSpPr/>
          <p:nvPr/>
        </p:nvSpPr>
        <p:spPr>
          <a:xfrm>
            <a:off x="6080760" y="2414016"/>
            <a:ext cx="2606040" cy="475488"/>
          </a:xfrm>
          <a:prstGeom prst="roundRect">
            <a:avLst>
              <a:gd name="adj" fmla="val 3269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6172200" y="2478024"/>
            <a:ext cx="347472" cy="347472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9068" y="2564892"/>
            <a:ext cx="173736" cy="173736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6629400" y="2414016"/>
            <a:ext cx="2011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정답표 포함</a:t>
            </a:r>
            <a:endParaRPr lang="en-US" sz="1400" dirty="0"/>
          </a:p>
        </p:txBody>
      </p:sp>
      <p:sp>
        <p:nvSpPr>
          <p:cNvPr id="24" name="caution"/>
          <p:cNvSpPr/>
          <p:nvPr/>
        </p:nvSpPr>
        <p:spPr>
          <a:xfrm>
            <a:off x="6080760" y="3017520"/>
            <a:ext cx="2606040" cy="1051560"/>
          </a:xfrm>
          <a:prstGeom prst="roundRect">
            <a:avLst>
              <a:gd name="adj" fmla="val 14783"/>
            </a:avLst>
          </a:prstGeom>
          <a:solidFill>
            <a:schemeClr val="tx1"/>
          </a:solidFill>
          <a:ln/>
        </p:spPr>
      </p:sp>
      <p:sp>
        <p:nvSpPr>
          <p:cNvPr id="25" name="Shape 20"/>
          <p:cNvSpPr/>
          <p:nvPr/>
        </p:nvSpPr>
        <p:spPr>
          <a:xfrm>
            <a:off x="6217920" y="3273552"/>
            <a:ext cx="411480" cy="41148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0790" y="3376422"/>
            <a:ext cx="205740" cy="20574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766560" y="315468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검토 필수</a:t>
            </a:r>
            <a:endParaRPr lang="en-US" sz="1600" dirty="0"/>
          </a:p>
        </p:txBody>
      </p:sp>
      <p:sp>
        <p:nvSpPr>
          <p:cNvPr id="28" name="Text 22"/>
          <p:cNvSpPr txBox="1"/>
          <p:nvPr/>
        </p:nvSpPr>
        <p:spPr>
          <a:xfrm>
            <a:off x="6766560" y="3493008"/>
            <a:ext cx="1874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</a:rPr>
              <a:t>교과 내용·정답·표현</a:t>
            </a:r>
            <a:endParaRPr lang="en-US" sz="1400" dirty="0"/>
          </a:p>
        </p:txBody>
      </p:sp>
      <p:sp>
        <p:nvSpPr>
          <p:cNvPr id="29" name="note"/>
          <p:cNvSpPr/>
          <p:nvPr/>
        </p:nvSpPr>
        <p:spPr>
          <a:xfrm>
            <a:off x="457200" y="4224528"/>
            <a:ext cx="8229600" cy="411480"/>
          </a:xfrm>
          <a:prstGeom prst="roundRect">
            <a:avLst>
              <a:gd name="adj" fmla="val 37778"/>
            </a:avLst>
          </a:prstGeom>
          <a:solidFill>
            <a:schemeClr val="accent6"/>
          </a:solidFill>
          <a:ln/>
        </p:spPr>
      </p:sp>
      <p:sp>
        <p:nvSpPr>
          <p:cNvPr id="30" name="Shape 24"/>
          <p:cNvSpPr/>
          <p:nvPr/>
        </p:nvSpPr>
        <p:spPr>
          <a:xfrm>
            <a:off x="658368" y="4219956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1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3524" y="4325112"/>
            <a:ext cx="210312" cy="210312"/>
          </a:xfrm>
          <a:prstGeom prst="rect">
            <a:avLst/>
          </a:prstGeom>
        </p:spPr>
      </p:pic>
      <p:sp>
        <p:nvSpPr>
          <p:cNvPr id="32" name="Text 25"/>
          <p:cNvSpPr txBox="1"/>
          <p:nvPr/>
        </p:nvSpPr>
        <p:spPr>
          <a:xfrm>
            <a:off x="1234440" y="4261104"/>
            <a:ext cx="73152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포인트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수업 정보를 넣으면 활동지 초안이 나옵니다.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02 · 비교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같은 AI, 지시문만 바꿨을 뿐입니다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막연한 지시"/>
          <p:cNvSpPr/>
          <p:nvPr/>
        </p:nvSpPr>
        <p:spPr>
          <a:xfrm>
            <a:off x="457200" y="1280160"/>
            <a:ext cx="4023360" cy="3200400"/>
          </a:xfrm>
          <a:prstGeom prst="roundRect">
            <a:avLst>
              <a:gd name="adj" fmla="val 485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481328"/>
            <a:ext cx="502920" cy="50292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50" y="1607058"/>
            <a:ext cx="251460" cy="25146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417320" y="1481328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막연한 지시</a:t>
            </a:r>
            <a:endParaRPr lang="en-US" sz="20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219456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chemeClr val="tx2"/>
                </a:solidFill>
              </a:rPr>
              <a:t>"활동지 만들어줘"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731520" y="3063240"/>
            <a:ext cx="3474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학년을 알 수 없음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난이도가 제각각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다시 고쳐야 함</a:t>
            </a:r>
            <a:endParaRPr lang="en-US" sz="1600" dirty="0"/>
          </a:p>
        </p:txBody>
      </p:sp>
      <p:sp>
        <p:nvSpPr>
          <p:cNvPr id="12" name="구체적 지시"/>
          <p:cNvSpPr/>
          <p:nvPr/>
        </p:nvSpPr>
        <p:spPr>
          <a:xfrm>
            <a:off x="4663440" y="1280160"/>
            <a:ext cx="4023360" cy="3200400"/>
          </a:xfrm>
          <a:prstGeom prst="roundRect">
            <a:avLst>
              <a:gd name="adj" fmla="val 4857"/>
            </a:avLst>
          </a:prstGeom>
          <a:solidFill>
            <a:schemeClr val="accent1"/>
          </a:solidFill>
          <a:ln/>
        </p:spPr>
      </p:sp>
      <p:sp>
        <p:nvSpPr>
          <p:cNvPr id="13" name="Shape 10"/>
          <p:cNvSpPr/>
          <p:nvPr/>
        </p:nvSpPr>
        <p:spPr>
          <a:xfrm>
            <a:off x="4937760" y="1481328"/>
            <a:ext cx="502920" cy="502920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3490" y="1607058"/>
            <a:ext cx="251460" cy="25146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5623560" y="1481328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6가지를 넣은 지시</a:t>
            </a:r>
            <a:endParaRPr lang="en-US" sz="2000" dirty="0"/>
          </a:p>
        </p:txBody>
      </p:sp>
      <p:sp>
        <p:nvSpPr>
          <p:cNvPr id="16" name="Text 12"/>
          <p:cNvSpPr txBox="1"/>
          <p:nvPr/>
        </p:nvSpPr>
        <p:spPr>
          <a:xfrm>
            <a:off x="4937760" y="219456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chemeClr val="bg1"/>
                </a:solidFill>
              </a:rPr>
              <a:t>"초등 4학년 과학, 문제 5개, 정답표 포함, 쉬운 말로"</a:t>
            </a:r>
            <a:endParaRPr lang="en-US" sz="1600" dirty="0"/>
          </a:p>
        </p:txBody>
      </p:sp>
      <p:sp>
        <p:nvSpPr>
          <p:cNvPr id="17" name="Text 13"/>
          <p:cNvSpPr txBox="1"/>
          <p:nvPr/>
        </p:nvSpPr>
        <p:spPr>
          <a:xfrm>
            <a:off x="4937760" y="3063240"/>
            <a:ext cx="3474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학년 눈높이 문제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정답표까지 포함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바로 다듬을 수 있는 초안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03 · 결과물 제작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오늘 만들 자료 3가지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output 1"/>
          <p:cNvSpPr/>
          <p:nvPr/>
        </p:nvSpPr>
        <p:spPr>
          <a:xfrm>
            <a:off x="457200" y="1280160"/>
            <a:ext cx="2615184" cy="283464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1481328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0" y="1641348"/>
            <a:ext cx="320040" cy="32004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685800" y="228600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수업 자료</a:t>
            </a:r>
            <a:endParaRPr lang="en-US" sz="200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27432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활동지·퀴즈</a:t>
            </a:r>
            <a:endParaRPr lang="en-US" sz="1400" dirty="0"/>
          </a:p>
        </p:txBody>
      </p:sp>
      <p:sp>
        <p:nvSpPr>
          <p:cNvPr id="11" name="pill 문제·정답표"/>
          <p:cNvSpPr/>
          <p:nvPr/>
        </p:nvSpPr>
        <p:spPr>
          <a:xfrm>
            <a:off x="685800" y="333756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85800" y="333756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문제·정답표</a:t>
            </a:r>
            <a:endParaRPr lang="en-US" sz="1200" dirty="0"/>
          </a:p>
        </p:txBody>
      </p:sp>
      <p:sp>
        <p:nvSpPr>
          <p:cNvPr id="13" name="pill 학년별 수준"/>
          <p:cNvSpPr/>
          <p:nvPr/>
        </p:nvSpPr>
        <p:spPr>
          <a:xfrm>
            <a:off x="685800" y="370332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685800" y="370332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학년별 수준</a:t>
            </a:r>
            <a:endParaRPr lang="en-US" sz="1200" dirty="0"/>
          </a:p>
        </p:txBody>
      </p:sp>
      <p:sp>
        <p:nvSpPr>
          <p:cNvPr id="15" name="output 2"/>
          <p:cNvSpPr/>
          <p:nvPr/>
        </p:nvSpPr>
        <p:spPr>
          <a:xfrm>
            <a:off x="3264408" y="1280160"/>
            <a:ext cx="2615184" cy="283464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3493008" y="1481328"/>
            <a:ext cx="640080" cy="640080"/>
          </a:xfrm>
          <a:prstGeom prst="ellipse">
            <a:avLst/>
          </a:prstGeom>
          <a:solidFill>
            <a:srgbClr val="059669"/>
          </a:solidFill>
          <a:ln/>
        </p:spPr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3028" y="1641348"/>
            <a:ext cx="320040" cy="320040"/>
          </a:xfrm>
          <a:prstGeom prst="rect">
            <a:avLst/>
          </a:prstGeom>
        </p:spPr>
      </p:pic>
      <p:sp>
        <p:nvSpPr>
          <p:cNvPr id="18" name="Text 14"/>
          <p:cNvSpPr txBox="1"/>
          <p:nvPr/>
        </p:nvSpPr>
        <p:spPr>
          <a:xfrm>
            <a:off x="3493008" y="228600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학부모 안내문</a:t>
            </a:r>
            <a:endParaRPr lang="en-US" sz="2000" dirty="0"/>
          </a:p>
        </p:txBody>
      </p:sp>
      <p:sp>
        <p:nvSpPr>
          <p:cNvPr id="19" name="Text 15"/>
          <p:cNvSpPr txBox="1"/>
          <p:nvPr/>
        </p:nvSpPr>
        <p:spPr>
          <a:xfrm>
            <a:off x="3493008" y="27432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알림·안내</a:t>
            </a:r>
            <a:endParaRPr lang="en-US" sz="1400" dirty="0"/>
          </a:p>
        </p:txBody>
      </p:sp>
      <p:sp>
        <p:nvSpPr>
          <p:cNvPr id="20" name="pill 쉬운 표현"/>
          <p:cNvSpPr/>
          <p:nvPr/>
        </p:nvSpPr>
        <p:spPr>
          <a:xfrm>
            <a:off x="3493008" y="333756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21" name="Text 17"/>
          <p:cNvSpPr txBox="1"/>
          <p:nvPr/>
        </p:nvSpPr>
        <p:spPr>
          <a:xfrm>
            <a:off x="3493008" y="333756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쉬운 표현</a:t>
            </a:r>
            <a:endParaRPr lang="en-US" sz="1200" dirty="0"/>
          </a:p>
        </p:txBody>
      </p:sp>
      <p:sp>
        <p:nvSpPr>
          <p:cNvPr id="22" name="pill 정중한 어조"/>
          <p:cNvSpPr/>
          <p:nvPr/>
        </p:nvSpPr>
        <p:spPr>
          <a:xfrm>
            <a:off x="3493008" y="370332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23" name="Text 19"/>
          <p:cNvSpPr txBox="1"/>
          <p:nvPr/>
        </p:nvSpPr>
        <p:spPr>
          <a:xfrm>
            <a:off x="3493008" y="370332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정중한 어조</a:t>
            </a:r>
            <a:endParaRPr lang="en-US" sz="1200" dirty="0"/>
          </a:p>
        </p:txBody>
      </p:sp>
      <p:sp>
        <p:nvSpPr>
          <p:cNvPr id="24" name="output 3"/>
          <p:cNvSpPr/>
          <p:nvPr/>
        </p:nvSpPr>
        <p:spPr>
          <a:xfrm>
            <a:off x="6071616" y="1280160"/>
            <a:ext cx="2615184" cy="283464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5" name="Shape 21"/>
          <p:cNvSpPr/>
          <p:nvPr/>
        </p:nvSpPr>
        <p:spPr>
          <a:xfrm>
            <a:off x="6300216" y="1481328"/>
            <a:ext cx="640080" cy="640080"/>
          </a:xfrm>
          <a:prstGeom prst="ellipse">
            <a:avLst/>
          </a:prstGeom>
          <a:solidFill>
            <a:srgbClr val="D97706"/>
          </a:solidFill>
          <a:ln/>
        </p:spPr>
      </p:sp>
      <p:pic>
        <p:nvPicPr>
          <p:cNvPr id="26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0236" y="1641348"/>
            <a:ext cx="320040" cy="320040"/>
          </a:xfrm>
          <a:prstGeom prst="rect">
            <a:avLst/>
          </a:prstGeom>
        </p:spPr>
      </p:pic>
      <p:sp>
        <p:nvSpPr>
          <p:cNvPr id="27" name="Text 22"/>
          <p:cNvSpPr txBox="1"/>
          <p:nvPr/>
        </p:nvSpPr>
        <p:spPr>
          <a:xfrm>
            <a:off x="6300216" y="228600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행정 문서</a:t>
            </a:r>
            <a:endParaRPr lang="en-US" sz="2000" dirty="0"/>
          </a:p>
        </p:txBody>
      </p:sp>
      <p:sp>
        <p:nvSpPr>
          <p:cNvPr id="28" name="Text 23"/>
          <p:cNvSpPr txBox="1"/>
          <p:nvPr/>
        </p:nvSpPr>
        <p:spPr>
          <a:xfrm>
            <a:off x="6300216" y="27432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계획서·보고서</a:t>
            </a:r>
            <a:endParaRPr lang="en-US" sz="1400" dirty="0"/>
          </a:p>
        </p:txBody>
      </p:sp>
      <p:sp>
        <p:nvSpPr>
          <p:cNvPr id="29" name="pill 항목별 구분"/>
          <p:cNvSpPr/>
          <p:nvPr/>
        </p:nvSpPr>
        <p:spPr>
          <a:xfrm>
            <a:off x="6300216" y="333756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30" name="Text 25"/>
          <p:cNvSpPr txBox="1"/>
          <p:nvPr/>
        </p:nvSpPr>
        <p:spPr>
          <a:xfrm>
            <a:off x="6300216" y="333756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항목별 구분</a:t>
            </a:r>
            <a:endParaRPr lang="en-US" sz="1200" dirty="0"/>
          </a:p>
        </p:txBody>
      </p:sp>
      <p:sp>
        <p:nvSpPr>
          <p:cNvPr id="31" name="pill 공문 문체"/>
          <p:cNvSpPr/>
          <p:nvPr/>
        </p:nvSpPr>
        <p:spPr>
          <a:xfrm>
            <a:off x="6300216" y="370332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32" name="Text 27"/>
          <p:cNvSpPr txBox="1"/>
          <p:nvPr/>
        </p:nvSpPr>
        <p:spPr>
          <a:xfrm>
            <a:off x="6300216" y="370332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공문 문체</a:t>
            </a:r>
            <a:endParaRPr lang="en-US" sz="1200" dirty="0"/>
          </a:p>
        </p:txBody>
      </p:sp>
      <p:sp>
        <p:nvSpPr>
          <p:cNvPr id="33" name="Text 28"/>
          <p:cNvSpPr txBox="1"/>
          <p:nvPr/>
        </p:nvSpPr>
        <p:spPr>
          <a:xfrm>
            <a:off x="457200" y="422452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chemeClr val="tx2"/>
                </a:solidFill>
              </a:rPr>
              <a:t>※ 오늘은 가상 학급·가상 내용으로 연습합니다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03 · 실습 미션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25분 미션: 자료 한 편 완성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mission"/>
          <p:cNvSpPr/>
          <p:nvPr/>
        </p:nvSpPr>
        <p:spPr>
          <a:xfrm>
            <a:off x="457200" y="1280160"/>
            <a:ext cx="2926080" cy="3200400"/>
          </a:xfrm>
          <a:prstGeom prst="roundRect">
            <a:avLst>
              <a:gd name="adj" fmla="val 5313"/>
            </a:avLst>
          </a:prstGeom>
          <a:solidFill>
            <a:schemeClr val="tx1"/>
          </a:solidFill>
          <a:ln/>
        </p:spPr>
      </p:sp>
      <p:sp>
        <p:nvSpPr>
          <p:cNvPr id="7" name="Shape 5"/>
          <p:cNvSpPr/>
          <p:nvPr/>
        </p:nvSpPr>
        <p:spPr>
          <a:xfrm>
            <a:off x="731520" y="150876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1645920"/>
            <a:ext cx="274320" cy="27432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417320" y="150876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chemeClr val="accent5"/>
                </a:solidFill>
              </a:rPr>
              <a:t>MISSION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219456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bg1"/>
                </a:solidFill>
              </a:rPr>
              <a:t>25분</a:t>
            </a:r>
            <a:endParaRPr lang="en-US" sz="5400" dirty="0"/>
          </a:p>
        </p:txBody>
      </p:sp>
      <p:sp>
        <p:nvSpPr>
          <p:cNvPr id="11" name="Text 8"/>
          <p:cNvSpPr txBox="1"/>
          <p:nvPr/>
        </p:nvSpPr>
        <p:spPr>
          <a:xfrm>
            <a:off x="731520" y="310896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내 수업·업무 자료 한 편 만들기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731520" y="393192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완성하면 옆 사람에게 30초 발표</a:t>
            </a:r>
            <a:endParaRPr lang="en-US" sz="1400" dirty="0"/>
          </a:p>
        </p:txBody>
      </p:sp>
      <p:sp>
        <p:nvSpPr>
          <p:cNvPr id="13" name="mission step 1"/>
          <p:cNvSpPr/>
          <p:nvPr/>
        </p:nvSpPr>
        <p:spPr>
          <a:xfrm>
            <a:off x="3611880" y="1280160"/>
            <a:ext cx="5074920" cy="1005840"/>
          </a:xfrm>
          <a:prstGeom prst="roundRect">
            <a:avLst>
              <a:gd name="adj" fmla="val 1545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pill 10분"/>
          <p:cNvSpPr/>
          <p:nvPr/>
        </p:nvSpPr>
        <p:spPr>
          <a:xfrm>
            <a:off x="3840480" y="1581912"/>
            <a:ext cx="822960" cy="38404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3840480" y="1581912"/>
            <a:ext cx="822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10분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4846320" y="1536192"/>
            <a:ext cx="493776" cy="493776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9764" y="1659636"/>
            <a:ext cx="246888" cy="246888"/>
          </a:xfrm>
          <a:prstGeom prst="rect">
            <a:avLst/>
          </a:prstGeom>
        </p:spPr>
      </p:pic>
      <p:sp>
        <p:nvSpPr>
          <p:cNvPr id="18" name="Text 14"/>
          <p:cNvSpPr txBox="1"/>
          <p:nvPr/>
        </p:nvSpPr>
        <p:spPr>
          <a:xfrm>
            <a:off x="5486400" y="1389888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6요소로 지시문 쓰기</a:t>
            </a:r>
            <a:endParaRPr lang="en-US" sz="1600" dirty="0"/>
          </a:p>
        </p:txBody>
      </p:sp>
      <p:sp>
        <p:nvSpPr>
          <p:cNvPr id="19" name="Text 15"/>
          <p:cNvSpPr txBox="1"/>
          <p:nvPr/>
        </p:nvSpPr>
        <p:spPr>
          <a:xfrm>
            <a:off x="5486400" y="1792224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가린 자료와 함께 입력</a:t>
            </a:r>
            <a:endParaRPr lang="en-US" sz="1400" dirty="0"/>
          </a:p>
        </p:txBody>
      </p:sp>
      <p:sp>
        <p:nvSpPr>
          <p:cNvPr id="20" name="mission step 2"/>
          <p:cNvSpPr/>
          <p:nvPr/>
        </p:nvSpPr>
        <p:spPr>
          <a:xfrm>
            <a:off x="3611880" y="2377440"/>
            <a:ext cx="5074920" cy="1005840"/>
          </a:xfrm>
          <a:prstGeom prst="roundRect">
            <a:avLst>
              <a:gd name="adj" fmla="val 1545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1" name="pill 10분"/>
          <p:cNvSpPr/>
          <p:nvPr/>
        </p:nvSpPr>
        <p:spPr>
          <a:xfrm>
            <a:off x="3840480" y="2679192"/>
            <a:ext cx="822960" cy="38404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22" name="Text 18"/>
          <p:cNvSpPr txBox="1"/>
          <p:nvPr/>
        </p:nvSpPr>
        <p:spPr>
          <a:xfrm>
            <a:off x="3840480" y="2679192"/>
            <a:ext cx="822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10분</a:t>
            </a:r>
            <a:endParaRPr lang="en-US" sz="1600" dirty="0"/>
          </a:p>
        </p:txBody>
      </p:sp>
      <p:sp>
        <p:nvSpPr>
          <p:cNvPr id="23" name="Shape 19"/>
          <p:cNvSpPr/>
          <p:nvPr/>
        </p:nvSpPr>
        <p:spPr>
          <a:xfrm>
            <a:off x="4846320" y="2633472"/>
            <a:ext cx="493776" cy="493776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24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9764" y="2756916"/>
            <a:ext cx="246888" cy="246888"/>
          </a:xfrm>
          <a:prstGeom prst="rect">
            <a:avLst/>
          </a:prstGeom>
        </p:spPr>
      </p:pic>
      <p:sp>
        <p:nvSpPr>
          <p:cNvPr id="25" name="Text 20"/>
          <p:cNvSpPr txBox="1"/>
          <p:nvPr/>
        </p:nvSpPr>
        <p:spPr>
          <a:xfrm>
            <a:off x="5486400" y="2487168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결과 검토·수정</a:t>
            </a:r>
            <a:endParaRPr lang="en-US" sz="1600" dirty="0"/>
          </a:p>
        </p:txBody>
      </p:sp>
      <p:sp>
        <p:nvSpPr>
          <p:cNvPr id="26" name="Text 21"/>
          <p:cNvSpPr txBox="1"/>
          <p:nvPr/>
        </p:nvSpPr>
        <p:spPr>
          <a:xfrm>
            <a:off x="5486400" y="2889504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교과 내용·정답 확인</a:t>
            </a:r>
            <a:endParaRPr lang="en-US" sz="1400" dirty="0"/>
          </a:p>
        </p:txBody>
      </p:sp>
      <p:sp>
        <p:nvSpPr>
          <p:cNvPr id="27" name="mission step 3"/>
          <p:cNvSpPr/>
          <p:nvPr/>
        </p:nvSpPr>
        <p:spPr>
          <a:xfrm>
            <a:off x="3611880" y="3474720"/>
            <a:ext cx="5074920" cy="1005840"/>
          </a:xfrm>
          <a:prstGeom prst="roundRect">
            <a:avLst>
              <a:gd name="adj" fmla="val 1545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8" name="pill 5분"/>
          <p:cNvSpPr/>
          <p:nvPr/>
        </p:nvSpPr>
        <p:spPr>
          <a:xfrm>
            <a:off x="3840480" y="3776472"/>
            <a:ext cx="822960" cy="38404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29" name="Text 24"/>
          <p:cNvSpPr txBox="1"/>
          <p:nvPr/>
        </p:nvSpPr>
        <p:spPr>
          <a:xfrm>
            <a:off x="3840480" y="3776472"/>
            <a:ext cx="822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5분</a:t>
            </a:r>
            <a:endParaRPr lang="en-US" sz="1600" dirty="0"/>
          </a:p>
        </p:txBody>
      </p:sp>
      <p:sp>
        <p:nvSpPr>
          <p:cNvPr id="30" name="Shape 25"/>
          <p:cNvSpPr/>
          <p:nvPr/>
        </p:nvSpPr>
        <p:spPr>
          <a:xfrm>
            <a:off x="4846320" y="3730752"/>
            <a:ext cx="493776" cy="493776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31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9764" y="3854196"/>
            <a:ext cx="246888" cy="246888"/>
          </a:xfrm>
          <a:prstGeom prst="rect">
            <a:avLst/>
          </a:prstGeom>
        </p:spPr>
      </p:pic>
      <p:sp>
        <p:nvSpPr>
          <p:cNvPr id="32" name="Text 26"/>
          <p:cNvSpPr txBox="1"/>
          <p:nvPr/>
        </p:nvSpPr>
        <p:spPr>
          <a:xfrm>
            <a:off x="5486400" y="3584448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저장·발표</a:t>
            </a:r>
            <a:endParaRPr lang="en-US" sz="1600" dirty="0"/>
          </a:p>
        </p:txBody>
      </p:sp>
      <p:sp>
        <p:nvSpPr>
          <p:cNvPr id="33" name="Text 27"/>
          <p:cNvSpPr txBox="1"/>
          <p:nvPr/>
        </p:nvSpPr>
        <p:spPr>
          <a:xfrm>
            <a:off x="5486400" y="3986784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틀로 저장하고 공유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QUIZ 2 · O / X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AI가 만든 문제와 정답, 그대로 써도 될까요?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O"/>
          <p:cNvSpPr/>
          <p:nvPr/>
        </p:nvSpPr>
        <p:spPr>
          <a:xfrm>
            <a:off x="457200" y="1325880"/>
            <a:ext cx="4023360" cy="2011680"/>
          </a:xfrm>
          <a:prstGeom prst="roundRect">
            <a:avLst>
              <a:gd name="adj" fmla="val 772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4023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chemeClr val="accent1"/>
                </a:solidFill>
              </a:rPr>
              <a:t>O</a:t>
            </a:r>
            <a:endParaRPr lang="en-US" sz="960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269748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그대로 써도 된다</a:t>
            </a:r>
            <a:endParaRPr lang="en-US" sz="2000" dirty="0"/>
          </a:p>
        </p:txBody>
      </p:sp>
      <p:sp>
        <p:nvSpPr>
          <p:cNvPr id="9" name="X"/>
          <p:cNvSpPr/>
          <p:nvPr/>
        </p:nvSpPr>
        <p:spPr>
          <a:xfrm>
            <a:off x="4663440" y="1325880"/>
            <a:ext cx="4023360" cy="2011680"/>
          </a:xfrm>
          <a:prstGeom prst="roundRect">
            <a:avLst>
              <a:gd name="adj" fmla="val 7727"/>
            </a:avLst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663440" y="1371600"/>
            <a:ext cx="4023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chemeClr val="bg1"/>
                </a:solidFill>
              </a:rPr>
              <a:t>X</a:t>
            </a:r>
            <a:endParaRPr lang="en-US" sz="9600" dirty="0"/>
          </a:p>
        </p:txBody>
      </p:sp>
      <p:sp>
        <p:nvSpPr>
          <p:cNvPr id="11" name="Text 9"/>
          <p:cNvSpPr txBox="1"/>
          <p:nvPr/>
        </p:nvSpPr>
        <p:spPr>
          <a:xfrm>
            <a:off x="4663440" y="269748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확인이 필요하다</a:t>
            </a:r>
            <a:endParaRPr lang="en-US" sz="2000" dirty="0"/>
          </a:p>
        </p:txBody>
      </p:sp>
      <p:sp>
        <p:nvSpPr>
          <p:cNvPr id="12" name="note"/>
          <p:cNvSpPr/>
          <p:nvPr/>
        </p:nvSpPr>
        <p:spPr>
          <a:xfrm>
            <a:off x="457200" y="356616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accent6"/>
          </a:solidFill>
          <a:ln/>
        </p:spPr>
      </p:sp>
      <p:sp>
        <p:nvSpPr>
          <p:cNvPr id="13" name="Shape 11"/>
          <p:cNvSpPr/>
          <p:nvPr/>
        </p:nvSpPr>
        <p:spPr>
          <a:xfrm>
            <a:off x="658368" y="368503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4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" y="3790188"/>
            <a:ext cx="210312" cy="210312"/>
          </a:xfrm>
          <a:prstGeom prst="rect">
            <a:avLst/>
          </a:prstGeom>
        </p:spPr>
      </p:pic>
      <p:sp>
        <p:nvSpPr>
          <p:cNvPr id="15" name="Text 12"/>
          <p:cNvSpPr txBox="1"/>
          <p:nvPr/>
        </p:nvSpPr>
        <p:spPr>
          <a:xfrm>
            <a:off x="1234440" y="3602736"/>
            <a:ext cx="7315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참여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O, X 중 하나를 손으로 표시해 주세요. 아래 버튼을 누르면 정답이 나옵니다.</a:t>
            </a:r>
            <a:endParaRPr lang="en-US" sz="1500" dirty="0"/>
          </a:p>
        </p:txBody>
      </p:sp>
      <p:sp>
        <p:nvSpPr>
          <p:cNvPr id="16" name="answer button"/>
          <p:cNvSpPr/>
          <p:nvPr/>
        </p:nvSpPr>
        <p:spPr>
          <a:xfrm>
            <a:off x="3429000" y="4297680"/>
            <a:ext cx="2286000" cy="36576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3429000" y="429768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정답 보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정답 보기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정답 · 안심 사용 6원칙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정답은 X, 확인은 사람의 몫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answer"/>
          <p:cNvSpPr/>
          <p:nvPr/>
        </p:nvSpPr>
        <p:spPr>
          <a:xfrm>
            <a:off x="457200" y="1280160"/>
            <a:ext cx="3017520" cy="3200400"/>
          </a:xfrm>
          <a:prstGeom prst="roundRect">
            <a:avLst>
              <a:gd name="adj" fmla="val 5152"/>
            </a:avLst>
          </a:prstGeom>
          <a:solidFill>
            <a:schemeClr val="tx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0175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0" b="1" dirty="0">
                <a:solidFill>
                  <a:schemeClr val="accent2"/>
                </a:solidFill>
              </a:rPr>
              <a:t>X</a:t>
            </a:r>
            <a:endParaRPr lang="en-US" sz="90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2743200"/>
            <a:ext cx="2560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AI는 그럴듯하게 틀릴 수 있습니다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685800" y="3611880"/>
            <a:ext cx="2560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accent5"/>
                </a:solidFill>
              </a:rPr>
              <a:t>최종 책임은 항상 사람에게 있습니다</a:t>
            </a:r>
            <a:endParaRPr lang="en-US" sz="1400" dirty="0"/>
          </a:p>
        </p:txBody>
      </p:sp>
      <p:sp>
        <p:nvSpPr>
          <p:cNvPr id="10" name="rule 1"/>
          <p:cNvSpPr/>
          <p:nvPr/>
        </p:nvSpPr>
        <p:spPr>
          <a:xfrm>
            <a:off x="3703320" y="128016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840480" y="153619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4780" y="1650492"/>
            <a:ext cx="228600" cy="228600"/>
          </a:xfrm>
          <a:prstGeom prst="rect">
            <a:avLst/>
          </a:prstGeom>
        </p:spPr>
      </p:pic>
      <p:sp>
        <p:nvSpPr>
          <p:cNvPr id="13" name="Text 10"/>
          <p:cNvSpPr txBox="1"/>
          <p:nvPr/>
        </p:nvSpPr>
        <p:spPr>
          <a:xfrm>
            <a:off x="4416552" y="137160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학생 정보</a:t>
            </a:r>
            <a:endParaRPr lang="en-US" sz="1400" dirty="0"/>
          </a:p>
        </p:txBody>
      </p:sp>
      <p:sp>
        <p:nvSpPr>
          <p:cNvPr id="14" name="Text 11"/>
          <p:cNvSpPr txBox="1"/>
          <p:nvPr/>
        </p:nvSpPr>
        <p:spPr>
          <a:xfrm>
            <a:off x="4416552" y="173736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이름·사진은 입력 금지</a:t>
            </a:r>
            <a:endParaRPr lang="en-US" sz="1400" dirty="0"/>
          </a:p>
        </p:txBody>
      </p:sp>
      <p:sp>
        <p:nvSpPr>
          <p:cNvPr id="15" name="rule 2"/>
          <p:cNvSpPr/>
          <p:nvPr/>
        </p:nvSpPr>
        <p:spPr>
          <a:xfrm>
            <a:off x="6227064" y="128016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364224" y="153619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8524" y="1650492"/>
            <a:ext cx="228600" cy="228600"/>
          </a:xfrm>
          <a:prstGeom prst="rect">
            <a:avLst/>
          </a:prstGeom>
        </p:spPr>
      </p:pic>
      <p:sp>
        <p:nvSpPr>
          <p:cNvPr id="18" name="Text 14"/>
          <p:cNvSpPr txBox="1"/>
          <p:nvPr/>
        </p:nvSpPr>
        <p:spPr>
          <a:xfrm>
            <a:off x="6940296" y="137160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개인정보</a:t>
            </a:r>
            <a:endParaRPr lang="en-US" sz="1400" dirty="0"/>
          </a:p>
        </p:txBody>
      </p:sp>
      <p:sp>
        <p:nvSpPr>
          <p:cNvPr id="19" name="Text 15"/>
          <p:cNvSpPr txBox="1"/>
          <p:nvPr/>
        </p:nvSpPr>
        <p:spPr>
          <a:xfrm>
            <a:off x="6940296" y="173736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학부모 정보도 가리기</a:t>
            </a:r>
            <a:endParaRPr lang="en-US" sz="1400" dirty="0"/>
          </a:p>
        </p:txBody>
      </p:sp>
      <p:sp>
        <p:nvSpPr>
          <p:cNvPr id="20" name="rule 3"/>
          <p:cNvSpPr/>
          <p:nvPr/>
        </p:nvSpPr>
        <p:spPr>
          <a:xfrm>
            <a:off x="3703320" y="237744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3840480" y="263347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4780" y="2747772"/>
            <a:ext cx="228600" cy="228600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4416552" y="246888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내용 확인</a:t>
            </a:r>
            <a:endParaRPr lang="en-US" sz="1400" dirty="0"/>
          </a:p>
        </p:txBody>
      </p:sp>
      <p:sp>
        <p:nvSpPr>
          <p:cNvPr id="24" name="Text 19"/>
          <p:cNvSpPr txBox="1"/>
          <p:nvPr/>
        </p:nvSpPr>
        <p:spPr>
          <a:xfrm>
            <a:off x="4416552" y="283464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교과 내용은 교재 대조</a:t>
            </a:r>
            <a:endParaRPr lang="en-US" sz="1400" dirty="0"/>
          </a:p>
        </p:txBody>
      </p:sp>
      <p:sp>
        <p:nvSpPr>
          <p:cNvPr id="25" name="rule 4"/>
          <p:cNvSpPr/>
          <p:nvPr/>
        </p:nvSpPr>
        <p:spPr>
          <a:xfrm>
            <a:off x="6227064" y="237744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6" name="Shape 21"/>
          <p:cNvSpPr/>
          <p:nvPr/>
        </p:nvSpPr>
        <p:spPr>
          <a:xfrm>
            <a:off x="6364224" y="263347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7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8524" y="2747772"/>
            <a:ext cx="228600" cy="228600"/>
          </a:xfrm>
          <a:prstGeom prst="rect">
            <a:avLst/>
          </a:prstGeom>
        </p:spPr>
      </p:pic>
      <p:sp>
        <p:nvSpPr>
          <p:cNvPr id="28" name="Text 22"/>
          <p:cNvSpPr txBox="1"/>
          <p:nvPr/>
        </p:nvSpPr>
        <p:spPr>
          <a:xfrm>
            <a:off x="6940296" y="246888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AI 활용 안내</a:t>
            </a:r>
            <a:endParaRPr lang="en-US" sz="1400" dirty="0"/>
          </a:p>
        </p:txBody>
      </p:sp>
      <p:sp>
        <p:nvSpPr>
          <p:cNvPr id="29" name="Text 23"/>
          <p:cNvSpPr txBox="1"/>
          <p:nvPr/>
        </p:nvSpPr>
        <p:spPr>
          <a:xfrm>
            <a:off x="6940296" y="283464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학생에게 투명하게</a:t>
            </a:r>
            <a:endParaRPr lang="en-US" sz="1400" dirty="0"/>
          </a:p>
        </p:txBody>
      </p:sp>
      <p:sp>
        <p:nvSpPr>
          <p:cNvPr id="30" name="rule 5"/>
          <p:cNvSpPr/>
          <p:nvPr/>
        </p:nvSpPr>
        <p:spPr>
          <a:xfrm>
            <a:off x="3703320" y="347472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1" name="Shape 25"/>
          <p:cNvSpPr/>
          <p:nvPr/>
        </p:nvSpPr>
        <p:spPr>
          <a:xfrm>
            <a:off x="3840480" y="373075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2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4780" y="3845052"/>
            <a:ext cx="228600" cy="228600"/>
          </a:xfrm>
          <a:prstGeom prst="rect">
            <a:avLst/>
          </a:prstGeom>
        </p:spPr>
      </p:pic>
      <p:sp>
        <p:nvSpPr>
          <p:cNvPr id="33" name="Text 26"/>
          <p:cNvSpPr txBox="1"/>
          <p:nvPr/>
        </p:nvSpPr>
        <p:spPr>
          <a:xfrm>
            <a:off x="4416552" y="35661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학교 지침</a:t>
            </a:r>
            <a:endParaRPr lang="en-US" sz="1400" dirty="0"/>
          </a:p>
        </p:txBody>
      </p:sp>
      <p:sp>
        <p:nvSpPr>
          <p:cNvPr id="34" name="Text 27"/>
          <p:cNvSpPr txBox="1"/>
          <p:nvPr/>
        </p:nvSpPr>
        <p:spPr>
          <a:xfrm>
            <a:off x="4416552" y="393192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학교·교육청 지침 우선</a:t>
            </a:r>
            <a:endParaRPr lang="en-US" sz="1400" dirty="0"/>
          </a:p>
        </p:txBody>
      </p:sp>
      <p:sp>
        <p:nvSpPr>
          <p:cNvPr id="35" name="rule 6"/>
          <p:cNvSpPr/>
          <p:nvPr/>
        </p:nvSpPr>
        <p:spPr>
          <a:xfrm>
            <a:off x="6227064" y="347472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6" name="Shape 29"/>
          <p:cNvSpPr/>
          <p:nvPr/>
        </p:nvSpPr>
        <p:spPr>
          <a:xfrm>
            <a:off x="6364224" y="373075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7" name="Image 5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8524" y="3845052"/>
            <a:ext cx="228600" cy="228600"/>
          </a:xfrm>
          <a:prstGeom prst="rect">
            <a:avLst/>
          </a:prstGeom>
        </p:spPr>
      </p:pic>
      <p:sp>
        <p:nvSpPr>
          <p:cNvPr id="38" name="Text 30"/>
          <p:cNvSpPr txBox="1"/>
          <p:nvPr/>
        </p:nvSpPr>
        <p:spPr>
          <a:xfrm>
            <a:off x="6940296" y="35661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기록</a:t>
            </a:r>
            <a:endParaRPr lang="en-US" sz="1400" dirty="0"/>
          </a:p>
        </p:txBody>
      </p:sp>
      <p:sp>
        <p:nvSpPr>
          <p:cNvPr id="39" name="Text 31"/>
          <p:cNvSpPr txBox="1"/>
          <p:nvPr/>
        </p:nvSpPr>
        <p:spPr>
          <a:xfrm>
            <a:off x="6940296" y="393192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쓴 지시문 보관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5"/>
                </a:solidFill>
              </a:rPr>
              <a:t>STEP 04 · 반복 자동화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잘 된 지시문은 '틀'로 저장합니다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5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template window"/>
          <p:cNvSpPr/>
          <p:nvPr/>
        </p:nvSpPr>
        <p:spPr>
          <a:xfrm>
            <a:off x="457200" y="1280160"/>
            <a:ext cx="5394960" cy="2286000"/>
          </a:xfrm>
          <a:prstGeom prst="roundRect">
            <a:avLst>
              <a:gd name="adj" fmla="val 6800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85800" y="1353312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3"/>
                </a:solidFill>
              </a:rPr>
              <a:t>교내 공용 템플릿 (저장해 두고 [ ]만 바꿔 씁니다)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169164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</a:rPr>
              <a:t>명령 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[자료 종류]를 만들어 줘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205740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</a:rPr>
              <a:t>맥락 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[학년] [교과] 수업용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731520" y="242316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</a:rPr>
              <a:t>페르소나 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경력 교사입니다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731520" y="278892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</a:rPr>
              <a:t>포맷 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문제 [5개]와 정답표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731520" y="315468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</a:rPr>
              <a:t>어조 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[쉬운 말로 친절하게]</a:t>
            </a:r>
            <a:endParaRPr lang="en-US" sz="1500" dirty="0"/>
          </a:p>
        </p:txBody>
      </p:sp>
      <p:sp>
        <p:nvSpPr>
          <p:cNvPr id="13" name="template step 1"/>
          <p:cNvSpPr/>
          <p:nvPr/>
        </p:nvSpPr>
        <p:spPr>
          <a:xfrm>
            <a:off x="6080760" y="1280160"/>
            <a:ext cx="2606040" cy="694944"/>
          </a:xfrm>
          <a:prstGeom prst="roundRect">
            <a:avLst>
              <a:gd name="adj" fmla="val 22368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199632" y="1435608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199632" y="143560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693408" y="1316736"/>
            <a:ext cx="1965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잘 된 지시문 저장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6693408" y="1645920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메모 앱·문서에 보관</a:t>
            </a:r>
            <a:endParaRPr lang="en-US" sz="1400" dirty="0"/>
          </a:p>
        </p:txBody>
      </p:sp>
      <p:sp>
        <p:nvSpPr>
          <p:cNvPr id="18" name="template step 2"/>
          <p:cNvSpPr/>
          <p:nvPr/>
        </p:nvSpPr>
        <p:spPr>
          <a:xfrm>
            <a:off x="6080760" y="2066544"/>
            <a:ext cx="2606040" cy="694944"/>
          </a:xfrm>
          <a:prstGeom prst="roundRect">
            <a:avLst>
              <a:gd name="adj" fmla="val 22368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199632" y="2221992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6199632" y="222199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6693408" y="2103120"/>
            <a:ext cx="1965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바뀌는 곳을 [ ]로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6693408" y="2432304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날짜·대상·내용</a:t>
            </a:r>
            <a:endParaRPr lang="en-US" sz="1400" dirty="0"/>
          </a:p>
        </p:txBody>
      </p:sp>
      <p:sp>
        <p:nvSpPr>
          <p:cNvPr id="23" name="template step 3"/>
          <p:cNvSpPr/>
          <p:nvPr/>
        </p:nvSpPr>
        <p:spPr>
          <a:xfrm>
            <a:off x="6080760" y="2852928"/>
            <a:ext cx="2606040" cy="694944"/>
          </a:xfrm>
          <a:prstGeom prst="roundRect">
            <a:avLst>
              <a:gd name="adj" fmla="val 22368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199632" y="3008376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6199632" y="300837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6693408" y="2889504"/>
            <a:ext cx="1965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다음엔 [ ]만 채우기</a:t>
            </a:r>
            <a:endParaRPr lang="en-US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6693408" y="3218688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같은 품질로 완성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457200" y="37490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템플릿이 쌓이면 </a:t>
            </a:r>
            <a:pPr indent="0" marL="0">
              <a:buNone/>
            </a:pPr>
            <a:r>
              <a:rPr lang="en-US" sz="2200" b="1" dirty="0">
                <a:solidFill>
                  <a:schemeClr val="accent2"/>
                </a:solidFill>
              </a:rPr>
              <a:t>'교실 자산'</a:t>
            </a:r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이 됩니다</a:t>
            </a:r>
            <a:endParaRPr lang="en-US" sz="2200" dirty="0"/>
          </a:p>
        </p:txBody>
      </p:sp>
      <p:sp>
        <p:nvSpPr>
          <p:cNvPr id="29" name="Text 27"/>
          <p:cNvSpPr txBox="1"/>
          <p:nvPr/>
        </p:nvSpPr>
        <p:spPr>
          <a:xfrm>
            <a:off x="457200" y="42062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3"/>
                </a:solidFill>
              </a:rPr>
              <a:t>학기마다 반복되는 자료를 몇 분으로 줄여 줍니다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05 · 성과 확산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나에서 기관까지, 한 계단씩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stair 1"/>
          <p:cNvSpPr/>
          <p:nvPr/>
        </p:nvSpPr>
        <p:spPr>
          <a:xfrm>
            <a:off x="457200" y="3337560"/>
            <a:ext cx="1892808" cy="1143000"/>
          </a:xfrm>
          <a:prstGeom prst="roundRect">
            <a:avLst>
              <a:gd name="adj" fmla="val 13600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21792" y="3474720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21792" y="347472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1143000" y="3474720"/>
            <a:ext cx="1143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나 먼저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640080" y="3995928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내 자료 1개 줄이기</a:t>
            </a:r>
            <a:endParaRPr lang="en-US" sz="1400" dirty="0"/>
          </a:p>
        </p:txBody>
      </p:sp>
      <p:sp>
        <p:nvSpPr>
          <p:cNvPr id="11" name="stair 2"/>
          <p:cNvSpPr/>
          <p:nvPr/>
        </p:nvSpPr>
        <p:spPr>
          <a:xfrm>
            <a:off x="2569464" y="2834640"/>
            <a:ext cx="1892808" cy="1645920"/>
          </a:xfrm>
          <a:prstGeom prst="roundRect">
            <a:avLst>
              <a:gd name="adj" fmla="val 9444"/>
            </a:avLst>
          </a:prstGeom>
          <a:solidFill>
            <a:schemeClr val="accent6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734056" y="2971800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2734056" y="297180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3255264" y="2971800"/>
            <a:ext cx="1143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우리 학년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2752344" y="3493008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템플릿 함께 쓰기</a:t>
            </a:r>
            <a:endParaRPr lang="en-US" sz="1400" dirty="0"/>
          </a:p>
        </p:txBody>
      </p:sp>
      <p:sp>
        <p:nvSpPr>
          <p:cNvPr id="16" name="stair 3"/>
          <p:cNvSpPr/>
          <p:nvPr/>
        </p:nvSpPr>
        <p:spPr>
          <a:xfrm>
            <a:off x="4681728" y="2331720"/>
            <a:ext cx="1892808" cy="214884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846320" y="2468880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4846320" y="246888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5367528" y="2468880"/>
            <a:ext cx="1143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우리 학교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4864608" y="2990088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공용 폴더·연수</a:t>
            </a:r>
            <a:endParaRPr lang="en-US" sz="1400" dirty="0"/>
          </a:p>
        </p:txBody>
      </p:sp>
      <p:sp>
        <p:nvSpPr>
          <p:cNvPr id="21" name="stair 4"/>
          <p:cNvSpPr/>
          <p:nvPr/>
        </p:nvSpPr>
        <p:spPr>
          <a:xfrm>
            <a:off x="6793992" y="1828800"/>
            <a:ext cx="1892808" cy="2651760"/>
          </a:xfrm>
          <a:prstGeom prst="roundRect">
            <a:avLst>
              <a:gd name="adj" fmla="val 8213"/>
            </a:avLst>
          </a:prstGeom>
          <a:solidFill>
            <a:schemeClr val="accent2"/>
          </a:solidFill>
          <a:ln/>
        </p:spPr>
      </p:sp>
      <p:sp>
        <p:nvSpPr>
          <p:cNvPr id="22" name="Shape 20"/>
          <p:cNvSpPr/>
          <p:nvPr/>
        </p:nvSpPr>
        <p:spPr>
          <a:xfrm>
            <a:off x="6958584" y="1965960"/>
            <a:ext cx="420624" cy="420624"/>
          </a:xfrm>
          <a:prstGeom prst="ellipse">
            <a:avLst/>
          </a:prstGeom>
          <a:solidFill>
            <a:schemeClr val="tx1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958584" y="196596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4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7479792" y="1965960"/>
            <a:ext cx="1143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우리 지역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6976872" y="2487168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활용 사례 나눔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457200" y="128016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아낀 시간을 아이들에게 돌려주세요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우리 강의 방식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이해하고, 따라 하고, 결과물이 남습니다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case"/>
          <p:cNvSpPr/>
          <p:nvPr/>
        </p:nvSpPr>
        <p:spPr>
          <a:xfrm>
            <a:off x="457200" y="1280160"/>
            <a:ext cx="8229600" cy="822960"/>
          </a:xfrm>
          <a:prstGeom prst="roundRect">
            <a:avLst>
              <a:gd name="adj" fmla="val 18889"/>
            </a:avLst>
          </a:prstGeom>
          <a:solidFill>
            <a:schemeClr val="tx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731520" y="1280160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실제 업무 화면을 띄우고 </a:t>
            </a:r>
            <a:pPr indent="0" marL="0">
              <a:buNone/>
            </a:pPr>
            <a:r>
              <a:rPr lang="en-US" sz="2000" b="1" dirty="0">
                <a:solidFill>
                  <a:srgbClr val="60A5FA"/>
                </a:solidFill>
              </a:rPr>
              <a:t>한 단계씩</a:t>
            </a:r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 따라 하는 실습형</a:t>
            </a:r>
            <a:endParaRPr lang="en-US" sz="2000" dirty="0"/>
          </a:p>
        </p:txBody>
      </p:sp>
      <p:sp>
        <p:nvSpPr>
          <p:cNvPr id="8" name="method 1"/>
          <p:cNvSpPr/>
          <p:nvPr/>
        </p:nvSpPr>
        <p:spPr>
          <a:xfrm>
            <a:off x="457200" y="2331720"/>
            <a:ext cx="2615184" cy="2148840"/>
          </a:xfrm>
          <a:prstGeom prst="roundRect">
            <a:avLst>
              <a:gd name="adj" fmla="val 723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85800" y="2514600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32" y="2656332"/>
            <a:ext cx="283464" cy="283464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1417320" y="2514600"/>
            <a:ext cx="1554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100" kern="0" dirty="0">
                <a:solidFill>
                  <a:schemeClr val="accent1"/>
                </a:solidFill>
              </a:rPr>
              <a:t>TEACH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685800" y="32004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일의 흐름에 맞춰</a:t>
            </a:r>
            <a:endParaRPr lang="en-US" sz="1800" dirty="0"/>
          </a:p>
        </p:txBody>
      </p:sp>
      <p:sp>
        <p:nvSpPr>
          <p:cNvPr id="13" name="Text 10"/>
          <p:cNvSpPr txBox="1"/>
          <p:nvPr/>
        </p:nvSpPr>
        <p:spPr>
          <a:xfrm>
            <a:off x="685800" y="374904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실제 업무와 연결되는 설명</a:t>
            </a:r>
            <a:endParaRPr lang="en-US" sz="1400" dirty="0"/>
          </a:p>
        </p:txBody>
      </p:sp>
      <p:sp>
        <p:nvSpPr>
          <p:cNvPr id="14" name="method 2"/>
          <p:cNvSpPr/>
          <p:nvPr/>
        </p:nvSpPr>
        <p:spPr>
          <a:xfrm>
            <a:off x="3264408" y="2331720"/>
            <a:ext cx="2615184" cy="2148840"/>
          </a:xfrm>
          <a:prstGeom prst="roundRect">
            <a:avLst>
              <a:gd name="adj" fmla="val 723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3493008" y="2514600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4740" y="2656332"/>
            <a:ext cx="283464" cy="283464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4224528" y="2514600"/>
            <a:ext cx="1554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100" kern="0" dirty="0">
                <a:solidFill>
                  <a:schemeClr val="accent1"/>
                </a:solidFill>
              </a:rPr>
              <a:t>PRACTICE</a:t>
            </a:r>
            <a:endParaRPr lang="en-US" sz="1600" dirty="0"/>
          </a:p>
        </p:txBody>
      </p:sp>
      <p:sp>
        <p:nvSpPr>
          <p:cNvPr id="18" name="Text 14"/>
          <p:cNvSpPr txBox="1"/>
          <p:nvPr/>
        </p:nvSpPr>
        <p:spPr>
          <a:xfrm>
            <a:off x="3493008" y="32004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듣고, 해보고</a:t>
            </a:r>
            <a:endParaRPr lang="en-US" sz="1800" dirty="0"/>
          </a:p>
        </p:txBody>
      </p:sp>
      <p:sp>
        <p:nvSpPr>
          <p:cNvPr id="19" name="Text 15"/>
          <p:cNvSpPr txBox="1"/>
          <p:nvPr/>
        </p:nvSpPr>
        <p:spPr>
          <a:xfrm>
            <a:off x="3493008" y="374904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내 것으로 직접 만들어 보기</a:t>
            </a:r>
            <a:endParaRPr lang="en-US" sz="1400" dirty="0"/>
          </a:p>
        </p:txBody>
      </p:sp>
      <p:sp>
        <p:nvSpPr>
          <p:cNvPr id="20" name="method 3"/>
          <p:cNvSpPr/>
          <p:nvPr/>
        </p:nvSpPr>
        <p:spPr>
          <a:xfrm>
            <a:off x="6071616" y="2331720"/>
            <a:ext cx="2615184" cy="2148840"/>
          </a:xfrm>
          <a:prstGeom prst="roundRect">
            <a:avLst>
              <a:gd name="adj" fmla="val 723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6300216" y="2514600"/>
            <a:ext cx="566928" cy="56692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1948" y="2656332"/>
            <a:ext cx="283464" cy="283464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7031736" y="2514600"/>
            <a:ext cx="1554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100" kern="0" dirty="0">
                <a:solidFill>
                  <a:schemeClr val="accent1"/>
                </a:solidFill>
              </a:rPr>
              <a:t>RESULT</a:t>
            </a:r>
            <a:endParaRPr lang="en-US" sz="1600" dirty="0"/>
          </a:p>
        </p:txBody>
      </p:sp>
      <p:sp>
        <p:nvSpPr>
          <p:cNvPr id="24" name="Text 19"/>
          <p:cNvSpPr txBox="1"/>
          <p:nvPr/>
        </p:nvSpPr>
        <p:spPr>
          <a:xfrm>
            <a:off x="6300216" y="32004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끝나면 남는 결과물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6300216" y="374904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수업·행정용 AI 활용 자료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최근 현장 · 2026.10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지금도 현장에서 이렇게 진행합니다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pic>
        <p:nvPicPr>
          <p:cNvPr id="6" name="최근 현장 사진" descr="/home/claude/photos_s/c2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457200" y="1280160"/>
            <a:ext cx="5029200" cy="2286000"/>
          </a:xfrm>
          <a:prstGeom prst="rect">
            <a:avLst/>
          </a:prstGeom>
        </p:spPr>
      </p:pic>
      <p:sp>
        <p:nvSpPr>
          <p:cNvPr id="7" name="field fact 1"/>
          <p:cNvSpPr/>
          <p:nvPr/>
        </p:nvSpPr>
        <p:spPr>
          <a:xfrm>
            <a:off x="5715000" y="1280160"/>
            <a:ext cx="2971800" cy="749808"/>
          </a:xfrm>
          <a:prstGeom prst="roundRect">
            <a:avLst>
              <a:gd name="adj" fmla="val 2073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5852160" y="1426464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6460" y="1540764"/>
            <a:ext cx="228600" cy="22860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6446520" y="1335024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2026년 10월 22일</a:t>
            </a:r>
            <a:endParaRPr lang="en-US" sz="1400" dirty="0"/>
          </a:p>
        </p:txBody>
      </p:sp>
      <p:sp>
        <p:nvSpPr>
          <p:cNvPr id="11" name="Text 7"/>
          <p:cNvSpPr txBox="1"/>
          <p:nvPr/>
        </p:nvSpPr>
        <p:spPr>
          <a:xfrm>
            <a:off x="6446520" y="1682496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전남대학교 강의실</a:t>
            </a:r>
            <a:endParaRPr lang="en-US" sz="1400" dirty="0"/>
          </a:p>
        </p:txBody>
      </p:sp>
      <p:sp>
        <p:nvSpPr>
          <p:cNvPr id="12" name="field fact 2"/>
          <p:cNvSpPr/>
          <p:nvPr/>
        </p:nvSpPr>
        <p:spPr>
          <a:xfrm>
            <a:off x="5715000" y="2121408"/>
            <a:ext cx="2971800" cy="749808"/>
          </a:xfrm>
          <a:prstGeom prst="roundRect">
            <a:avLst>
              <a:gd name="adj" fmla="val 2073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5852160" y="2267712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6460" y="2382012"/>
            <a:ext cx="228600" cy="22860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6446520" y="2176272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지역산업맞춤형 일자리창출</a:t>
            </a:r>
            <a:endParaRPr lang="en-US" sz="1400" dirty="0"/>
          </a:p>
        </p:txBody>
      </p:sp>
      <p:sp>
        <p:nvSpPr>
          <p:cNvPr id="16" name="Text 11"/>
          <p:cNvSpPr txBox="1"/>
          <p:nvPr/>
        </p:nvSpPr>
        <p:spPr>
          <a:xfrm>
            <a:off x="6446520" y="2523744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AI 교육 과정</a:t>
            </a:r>
            <a:endParaRPr lang="en-US" sz="1400" dirty="0"/>
          </a:p>
        </p:txBody>
      </p:sp>
      <p:sp>
        <p:nvSpPr>
          <p:cNvPr id="17" name="field fact 3"/>
          <p:cNvSpPr/>
          <p:nvPr/>
        </p:nvSpPr>
        <p:spPr>
          <a:xfrm>
            <a:off x="5715000" y="2962656"/>
            <a:ext cx="2971800" cy="749808"/>
          </a:xfrm>
          <a:prstGeom prst="roundRect">
            <a:avLst>
              <a:gd name="adj" fmla="val 2073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3"/>
          <p:cNvSpPr/>
          <p:nvPr/>
        </p:nvSpPr>
        <p:spPr>
          <a:xfrm>
            <a:off x="5852160" y="31089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6460" y="3223260"/>
            <a:ext cx="228600" cy="228600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6446520" y="3017520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1인 1PC 실습</a:t>
            </a:r>
            <a:endParaRPr lang="en-US" sz="1400" dirty="0"/>
          </a:p>
        </p:txBody>
      </p:sp>
      <p:sp>
        <p:nvSpPr>
          <p:cNvPr id="21" name="Text 15"/>
          <p:cNvSpPr txBox="1"/>
          <p:nvPr/>
        </p:nvSpPr>
        <p:spPr>
          <a:xfrm>
            <a:off x="6446520" y="3364992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내 자료로 직접 제작</a:t>
            </a:r>
            <a:endParaRPr lang="en-US" sz="1400" dirty="0"/>
          </a:p>
        </p:txBody>
      </p:sp>
      <p:sp>
        <p:nvSpPr>
          <p:cNvPr id="22" name="Text 16"/>
          <p:cNvSpPr txBox="1"/>
          <p:nvPr/>
        </p:nvSpPr>
        <p:spPr>
          <a:xfrm>
            <a:off x="457200" y="3611880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※ 수강생 얼굴은 가림 처리했습니다</a:t>
            </a:r>
            <a:endParaRPr lang="en-US" sz="1200" dirty="0"/>
          </a:p>
        </p:txBody>
      </p:sp>
      <p:sp>
        <p:nvSpPr>
          <p:cNvPr id="23" name="note"/>
          <p:cNvSpPr/>
          <p:nvPr/>
        </p:nvSpPr>
        <p:spPr>
          <a:xfrm>
            <a:off x="457200" y="3977640"/>
            <a:ext cx="8229600" cy="548640"/>
          </a:xfrm>
          <a:prstGeom prst="roundRect">
            <a:avLst>
              <a:gd name="adj" fmla="val 28333"/>
            </a:avLst>
          </a:prstGeom>
          <a:solidFill>
            <a:schemeClr val="accent6"/>
          </a:solidFill>
          <a:ln/>
        </p:spPr>
      </p:sp>
      <p:sp>
        <p:nvSpPr>
          <p:cNvPr id="24" name="Shape 18"/>
          <p:cNvSpPr/>
          <p:nvPr/>
        </p:nvSpPr>
        <p:spPr>
          <a:xfrm>
            <a:off x="658368" y="4041648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3524" y="4146804"/>
            <a:ext cx="210312" cy="210312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1234440" y="4014216"/>
            <a:ext cx="7315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현장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시연 → 따라 하기 → 내 자료로 만들기 순서로 진행합니다.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오늘의 정리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오늘 내 손에 남은 것 체크하기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check 1"/>
          <p:cNvSpPr/>
          <p:nvPr/>
        </p:nvSpPr>
        <p:spPr>
          <a:xfrm>
            <a:off x="457200" y="1280160"/>
            <a:ext cx="4023360" cy="1097280"/>
          </a:xfrm>
          <a:prstGeom prst="roundRect">
            <a:avLst>
              <a:gd name="adj" fmla="val 1416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13232" y="155448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392" y="1691640"/>
            <a:ext cx="274320" cy="27432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463040" y="128016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활동지·퀴즈 초안 틀</a:t>
            </a:r>
            <a:endParaRPr lang="en-US" sz="1600" dirty="0"/>
          </a:p>
        </p:txBody>
      </p:sp>
      <p:sp>
        <p:nvSpPr>
          <p:cNvPr id="10" name="check 2"/>
          <p:cNvSpPr/>
          <p:nvPr/>
        </p:nvSpPr>
        <p:spPr>
          <a:xfrm>
            <a:off x="4663440" y="1280160"/>
            <a:ext cx="4023360" cy="1097280"/>
          </a:xfrm>
          <a:prstGeom prst="roundRect">
            <a:avLst>
              <a:gd name="adj" fmla="val 1416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4919472" y="155448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6632" y="1691640"/>
            <a:ext cx="274320" cy="27432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5669280" y="128016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학부모 안내문 (정중·쉬운 말)</a:t>
            </a:r>
            <a:endParaRPr lang="en-US" sz="1600" dirty="0"/>
          </a:p>
        </p:txBody>
      </p:sp>
      <p:sp>
        <p:nvSpPr>
          <p:cNvPr id="14" name="check 3"/>
          <p:cNvSpPr/>
          <p:nvPr/>
        </p:nvSpPr>
        <p:spPr>
          <a:xfrm>
            <a:off x="457200" y="2514600"/>
            <a:ext cx="4023360" cy="1097280"/>
          </a:xfrm>
          <a:prstGeom prst="roundRect">
            <a:avLst>
              <a:gd name="adj" fmla="val 1416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713232" y="278892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392" y="2926080"/>
            <a:ext cx="274320" cy="27432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146304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행정 문서 틀</a:t>
            </a:r>
            <a:endParaRPr lang="en-US" sz="1600" dirty="0"/>
          </a:p>
        </p:txBody>
      </p:sp>
      <p:sp>
        <p:nvSpPr>
          <p:cNvPr id="18" name="check 4"/>
          <p:cNvSpPr/>
          <p:nvPr/>
        </p:nvSpPr>
        <p:spPr>
          <a:xfrm>
            <a:off x="4663440" y="2514600"/>
            <a:ext cx="4023360" cy="1097280"/>
          </a:xfrm>
          <a:prstGeom prst="roundRect">
            <a:avLst>
              <a:gd name="adj" fmla="val 1416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4919472" y="278892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6632" y="2926080"/>
            <a:ext cx="274320" cy="27432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566928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안심 사용 6원칙 (확인은 교사)</a:t>
            </a:r>
            <a:endParaRPr lang="en-US" sz="1600" dirty="0"/>
          </a:p>
        </p:txBody>
      </p:sp>
      <p:sp>
        <p:nvSpPr>
          <p:cNvPr id="22" name="tomorrow"/>
          <p:cNvSpPr/>
          <p:nvPr/>
        </p:nvSpPr>
        <p:spPr>
          <a:xfrm>
            <a:off x="457200" y="384048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tx1"/>
          </a:solidFill>
          <a:ln/>
        </p:spPr>
      </p:sp>
      <p:sp>
        <p:nvSpPr>
          <p:cNvPr id="23" name="Text 17"/>
          <p:cNvSpPr txBox="1"/>
          <p:nvPr/>
        </p:nvSpPr>
        <p:spPr>
          <a:xfrm>
            <a:off x="731520" y="3840480"/>
            <a:ext cx="7680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내일 AI로 줄여 볼 자료 1개를 적어 보세요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5"/>
                </a:solidFill>
              </a:rPr>
              <a:t>다음 단계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내일부터 3단계, 그리고 더 알아보기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5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next 1"/>
          <p:cNvSpPr/>
          <p:nvPr/>
        </p:nvSpPr>
        <p:spPr>
          <a:xfrm>
            <a:off x="457200" y="1280160"/>
            <a:ext cx="4572000" cy="868680"/>
          </a:xfrm>
          <a:prstGeom prst="roundRect">
            <a:avLst>
              <a:gd name="adj" fmla="val 17895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40080" y="1481328"/>
            <a:ext cx="475488" cy="47548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1600200"/>
            <a:ext cx="237744" cy="237744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325880" y="13716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줄일 업무 1개 정하기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1325880" y="1737360"/>
            <a:ext cx="3566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가장 오래 걸리는 자료</a:t>
            </a:r>
            <a:endParaRPr lang="en-US" sz="1400" dirty="0"/>
          </a:p>
        </p:txBody>
      </p:sp>
      <p:sp>
        <p:nvSpPr>
          <p:cNvPr id="11" name="next 2"/>
          <p:cNvSpPr/>
          <p:nvPr/>
        </p:nvSpPr>
        <p:spPr>
          <a:xfrm>
            <a:off x="457200" y="2240280"/>
            <a:ext cx="4572000" cy="868680"/>
          </a:xfrm>
          <a:prstGeom prst="roundRect">
            <a:avLst>
              <a:gd name="adj" fmla="val 17895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40080" y="2441448"/>
            <a:ext cx="475488" cy="47548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952" y="2560320"/>
            <a:ext cx="237744" cy="237744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1325880" y="2331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6요소로 지시문 쓰기</a:t>
            </a:r>
            <a:endParaRPr lang="en-US" sz="1600" dirty="0"/>
          </a:p>
        </p:txBody>
      </p:sp>
      <p:sp>
        <p:nvSpPr>
          <p:cNvPr id="15" name="Text 11"/>
          <p:cNvSpPr txBox="1"/>
          <p:nvPr/>
        </p:nvSpPr>
        <p:spPr>
          <a:xfrm>
            <a:off x="1325880" y="2697480"/>
            <a:ext cx="3566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오늘 만든 틀로 초안 한 편</a:t>
            </a:r>
            <a:endParaRPr lang="en-US" sz="1400" dirty="0"/>
          </a:p>
        </p:txBody>
      </p:sp>
      <p:sp>
        <p:nvSpPr>
          <p:cNvPr id="16" name="next 3"/>
          <p:cNvSpPr/>
          <p:nvPr/>
        </p:nvSpPr>
        <p:spPr>
          <a:xfrm>
            <a:off x="457200" y="3200400"/>
            <a:ext cx="4572000" cy="868680"/>
          </a:xfrm>
          <a:prstGeom prst="roundRect">
            <a:avLst>
              <a:gd name="adj" fmla="val 17895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640080" y="3401568"/>
            <a:ext cx="475488" cy="47548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952" y="3520440"/>
            <a:ext cx="237744" cy="237744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1325880" y="32918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동료 교사에게 공유</a:t>
            </a:r>
            <a:endParaRPr lang="en-US" sz="1600" dirty="0"/>
          </a:p>
        </p:txBody>
      </p:sp>
      <p:sp>
        <p:nvSpPr>
          <p:cNvPr id="20" name="Text 15"/>
          <p:cNvSpPr txBox="1"/>
          <p:nvPr/>
        </p:nvSpPr>
        <p:spPr>
          <a:xfrm>
            <a:off x="1325880" y="3657600"/>
            <a:ext cx="3566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2주 안에 동료 1명에게</a:t>
            </a:r>
            <a:endParaRPr lang="en-US" sz="1400" dirty="0"/>
          </a:p>
        </p:txBody>
      </p:sp>
      <p:sp>
        <p:nvSpPr>
          <p:cNvPr id="21" name="QR 강의 문의"/>
          <p:cNvSpPr/>
          <p:nvPr/>
        </p:nvSpPr>
        <p:spPr>
          <a:xfrm>
            <a:off x="5212080" y="1280160"/>
            <a:ext cx="1645920" cy="2743200"/>
          </a:xfrm>
          <a:prstGeom prst="roundRect">
            <a:avLst>
              <a:gd name="adj" fmla="val 9444"/>
            </a:avLst>
          </a:prstGeom>
          <a:solidFill>
            <a:schemeClr val="bg1"/>
          </a:solidFill>
          <a:ln/>
        </p:spPr>
      </p:sp>
      <p:pic>
        <p:nvPicPr>
          <p:cNvPr id="22" name="QR 강의 문의" descr="/home/claude/img2/qr_contact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9240" y="1417320"/>
            <a:ext cx="1371600" cy="1371600"/>
          </a:xfrm>
          <a:prstGeom prst="rect">
            <a:avLst/>
          </a:prstGeom>
        </p:spPr>
      </p:pic>
      <p:sp>
        <p:nvSpPr>
          <p:cNvPr id="23" name="Text 17"/>
          <p:cNvSpPr txBox="1"/>
          <p:nvPr/>
        </p:nvSpPr>
        <p:spPr>
          <a:xfrm>
            <a:off x="5212080" y="28803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강의 문의</a:t>
            </a:r>
            <a:endParaRPr lang="en-US" sz="1600" dirty="0"/>
          </a:p>
        </p:txBody>
      </p:sp>
      <p:sp>
        <p:nvSpPr>
          <p:cNvPr id="24" name="Text 18"/>
          <p:cNvSpPr txBox="1"/>
          <p:nvPr/>
        </p:nvSpPr>
        <p:spPr>
          <a:xfrm>
            <a:off x="5212080" y="3246120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휴대폰 카메라로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스캔</a:t>
            </a:r>
            <a:endParaRPr lang="en-US" sz="1400" dirty="0"/>
          </a:p>
        </p:txBody>
      </p:sp>
      <p:sp>
        <p:nvSpPr>
          <p:cNvPr id="25" name="QR 전자책·템플릿"/>
          <p:cNvSpPr/>
          <p:nvPr/>
        </p:nvSpPr>
        <p:spPr>
          <a:xfrm>
            <a:off x="7040880" y="1280160"/>
            <a:ext cx="1645920" cy="2743200"/>
          </a:xfrm>
          <a:prstGeom prst="roundRect">
            <a:avLst>
              <a:gd name="adj" fmla="val 9444"/>
            </a:avLst>
          </a:prstGeom>
          <a:solidFill>
            <a:schemeClr val="bg1"/>
          </a:solidFill>
          <a:ln/>
        </p:spPr>
      </p:sp>
      <p:pic>
        <p:nvPicPr>
          <p:cNvPr id="26" name="QR 전자책·템플릿" descr="/home/claude/img2/qr_shop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78040" y="1417320"/>
            <a:ext cx="1371600" cy="1371600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7040880" y="28803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전자책·템플릿</a:t>
            </a:r>
            <a:endParaRPr lang="en-US" sz="1600" dirty="0"/>
          </a:p>
        </p:txBody>
      </p:sp>
      <p:sp>
        <p:nvSpPr>
          <p:cNvPr id="28" name="Text 21"/>
          <p:cNvSpPr txBox="1"/>
          <p:nvPr/>
        </p:nvSpPr>
        <p:spPr>
          <a:xfrm>
            <a:off x="7040880" y="3246120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휴대폰 카메라로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스캔</a:t>
            </a:r>
            <a:endParaRPr lang="en-US" sz="1400" dirty="0"/>
          </a:p>
        </p:txBody>
      </p:sp>
      <p:sp>
        <p:nvSpPr>
          <p:cNvPr id="29" name="Text 22"/>
          <p:cNvSpPr txBox="1"/>
          <p:nvPr/>
        </p:nvSpPr>
        <p:spPr>
          <a:xfrm>
            <a:off x="457200" y="4160520"/>
            <a:ext cx="8229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AI는 일을 대신하는 도구가 아니라, 시간을 돌려주는 도구입니다</a:t>
            </a:r>
            <a:endParaRPr lang="en-US" sz="1600" dirty="0"/>
          </a:p>
        </p:txBody>
      </p:sp>
      <p:sp>
        <p:nvSpPr>
          <p:cNvPr id="30" name="Text 23"/>
          <p:cNvSpPr txBox="1"/>
          <p:nvPr/>
        </p:nvSpPr>
        <p:spPr>
          <a:xfrm>
            <a:off x="457200" y="4425696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3"/>
                </a:solidFill>
              </a:rPr>
              <a:t>문의 80284@naver.com · 인공지능디지털연구소(AIDL) 최재향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24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IDL Style Guide v1.0">
  <a:themeElements>
    <a:clrScheme name="AIDL Style Guide v1.0">
      <a:dk1>
        <a:srgbClr val="0F172A"/>
      </a:dk1>
      <a:lt1>
        <a:srgbClr val="FFFFFF"/>
      </a:lt1>
      <a:dk2>
        <a:srgbClr val="334155"/>
      </a:dk2>
      <a:lt2>
        <a:srgbClr val="F8FAFC"/>
      </a:lt2>
      <a:accent1>
        <a:srgbClr val="2563EB"/>
      </a:accent1>
      <a:accent2>
        <a:srgbClr val="10B981"/>
      </a:accent2>
      <a:accent3>
        <a:srgbClr val="94A3B8"/>
      </a:accent3>
      <a:accent4>
        <a:srgbClr val="1E293B"/>
      </a:accent4>
      <a:accent5>
        <a:srgbClr val="60A5FA"/>
      </a:accent5>
      <a:accent6>
        <a:srgbClr val="DBEAFE"/>
      </a:accent6>
      <a:hlink>
        <a:srgbClr val="2563EB"/>
      </a:hlink>
      <a:folHlink>
        <a:srgbClr val="334155"/>
      </a:folHlink>
    </a:clrScheme>
    <a:fontScheme name="AIDL Style Guide v1.0">
      <a:majorFont>
        <a:latin typeface="Pretendard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Pretendard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교직원 생성형 AI — 교육생용 강의안</dc:title>
  <dc:subject>PptxGenJS Presentation</dc:subject>
  <dc:creator>최재향 (인공지능디지털연구소)</dc:creator>
  <cp:lastModifiedBy>최재향 (인공지능디지털연구소)</cp:lastModifiedBy>
  <cp:revision>1</cp:revision>
  <dcterms:created xsi:type="dcterms:W3CDTF">2026-10-27T11:15:57Z</dcterms:created>
  <dcterms:modified xsi:type="dcterms:W3CDTF">2026-10-27T11:15:57Z</dcterms:modified>
</cp:coreProperties>
</file>