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도입" id="{5620a1d8-7379-5a69-a387-5463d87fe994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목차" id="{16242582-053a-8146-7299-92f543d0e496}">
          <p14:sldIdLst>
            <p14:sldId id="262"/>
          </p14:sldIdLst>
        </p14:section>
        <p14:section name="방법론" id="{5842f868-ef3d-d847-7a76-74ccd7c24087}">
          <p14:sldIdLst>
            <p14:sldId id="263"/>
          </p14:sldIdLst>
        </p14:section>
        <p14:section name="STEP 01" id="{b0ff2dbb-6469-ac91-ebe9-597da699e0b0}">
          <p14:sldIdLst>
            <p14:sldId id="264"/>
          </p14:sldIdLst>
        </p14:section>
        <p14:section name="STEP 02" id="{be7a25a3-79e9-20d3-bc05-26ba35596926}">
          <p14:sldIdLst>
            <p14:sldId id="265"/>
          </p14:sldIdLst>
        </p14:section>
        <p14:section name="AI 기본기" id="{a0f4006c-fb2d-8644-b601-ef05ca3f432c}">
          <p14:sldIdLst>
            <p14:sldId id="266"/>
            <p14:sldId id="267"/>
            <p14:sldId id="268"/>
            <p14:sldId id="269"/>
          </p14:sldIdLst>
        </p14:section>
        <p14:section name="STEP 03" id="{2f6a26f0-3d0a-63f7-b24b-95e84cb36956}">
          <p14:sldIdLst>
            <p14:sldId id="270"/>
            <p14:sldId id="271"/>
            <p14:sldId id="272"/>
            <p14:sldId id="273"/>
          </p14:sldIdLst>
        </p14:section>
        <p14:section name="STEP 04" id="{b587aae0-adbb-7c2c-9ab8-693c8ec58032}">
          <p14:sldIdLst>
            <p14:sldId id="274"/>
          </p14:sldIdLst>
        </p14:section>
        <p14:section name="STEP 05" id="{cbcffdf9-13aa-cba4-5732-7ab23b86ab77}">
          <p14:sldIdLst>
            <p14:sldId id="275"/>
          </p14:sldIdLst>
        </p14:section>
        <p14:section name="사례" id="{28c28820-9db6-a0dd-f423-7c88516c5290}">
          <p14:sldIdLst>
            <p14:sldId id="276"/>
            <p14:sldId id="277"/>
          </p14:sldIdLst>
        </p14:section>
        <p14:section name="마무리" id="{bfc849a7-71de-b1e6-57fb-cdf821a80290}">
          <p14:sldIdLst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[오프닝 1분] 인사 → 오늘의 약속: 설명만 듣고 가시지 않습니다. 내 자료로 직접 결과물을 만들어 가십니다.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길게 말하지 않습니다. '현장에서 검증한 방법만 가르친다'는 한 문장으로 마무리.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실제 강의 현장 사진입니다. 수강생 얼굴이 나오는 사진은 사용 동의를 확인하세요.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결과물 4가지: 공문 초안 · 보고서 구조 · 민원 답변 초안 · 안심 체크리스트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참여 유도. 손 들게 하고 결과를 칠판/채팅에 적습니다. 결과에 따라 이후 실습 강조점을 조정하세요.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'이번 주 가장 오래 걸린 문서는?' 2~3명에게 짧게 듣기. 왼쪽(지금)과 오른쪽(교육 후) 비교.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오늘의 지도. 슬라이드쇼 모드에서 단계 이름을 클릭하면 해당 슬라이드로 이동합니다. 시간이 부족하면 STEP 04·05는 요약만.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JH RESULT 5™ — 이 순서가 오늘 수업의 뼈대입니다. 모든 AIDL 강의는 이 5단계로 설계됩니다.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[8분 실습] 내 업무 3개를 적고 가장 맞는 1개를 고르세요 옆 사람에게 30초씩 공유.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업무를 4조각으로 나누고 AI의 몫과 사람의 몫을 구분합니다. 안전과 품질은 사람의 검토에서 나옵니다.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6가지를 순서대로 읽기. 가장 많이 빠뜨리는 것은 '맥락'. 다음 슬라이드에서 실제 입력 예시로 확인합니다.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시연: 이 지시문을 실제 AI 도구에 붙여 넣어 결과를 보여주세요. 번호 색이 6가지 요소와 같습니다. 도구는 기관에서 허용한 것을 사용.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결과를 읽으며 '초안'임을 강조. 사실·이름·숫자는 AI가 만든 것이 아니라 입력에서 가져온 것이므로 반드시 원본과 대조.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같은 자료로 A/B 지시문을 실행해 보고 차이를 비교. 가장 인상적인 결과를 1명 발표.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세 가지 중 내 업무와 가장 가까운 1개를 고르게 합니다. 이후 미션에서 이 결과물을 만듭니다.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[25분 실습] 타이머를 화면에 띄우세요. 막힌 분께는 핵심 3요소만이라도 넣게 안내. 순회하며 코칭.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손으로 O/X 표시. 정답은 X. 다음 슬라이드에서 이유와 안심 사용 6원칙을 설명합니다.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기관·대상의 AI 활용 지침을 사전에 확인하고 이 슬라이드를 맞춤 수정하세요. 개인정보는 입력 전에 가리는 것이 가장 안전합니다.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방금 만든 지시문을 [대괄호] 템플릿으로 바꾸기. 완성한 템플릿은 팀 공용 폴더에 공유하도록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확산의 핵심은 '기록하고 공유하기'. 교육 후 2주 안에 1명에게 알려 주기를 과제로 제시.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홈페이지에 소개된 강의 방식(TEACH·PRACTICE)과 과정 산출물(부서별 업무 AI 활용 시나리오)을 안내.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최근 현장 사진(2026.10.22 전남대학교, 2026 지역산업맞춤형 일자리창출 지원사업 AI 교육 — 사진 속 현수막 기준이므로 게시 전 확인). 수강생 얼굴은 가림 처리됨.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체크하며 정리. 각자 '내일 당장 해 볼 일 1개'를 적게 하기. 이후 채팅/단톡방에 1줄 공유를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[마무리 2분] 오늘의 한 줄 요약 → 내일 해 볼 일 1개 약속 → QR로 강의 문의·자료 안내 → 감사 인사.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PHOTO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IGH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4" Type="http://schemas.openxmlformats.org/officeDocument/2006/relationships/slide" Target="slide10.xml"/><Relationship Id="rId6" Type="http://schemas.openxmlformats.org/officeDocument/2006/relationships/slide" Target="slide15.xml"/><Relationship Id="rId8" Type="http://schemas.openxmlformats.org/officeDocument/2006/relationships/slide" Target="slide19.xml"/><Relationship Id="rId10" Type="http://schemas.openxmlformats.org/officeDocument/2006/relationships/slide" Target="slide20.xm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image" Target="../media/image-7-3.png"/><Relationship Id="rId7" Type="http://schemas.openxmlformats.org/officeDocument/2006/relationships/image" Target="../media/image-7-4.png"/><Relationship Id="rId9" Type="http://schemas.openxmlformats.org/officeDocument/2006/relationships/image" Target="../media/image-7-5.png"/><Relationship Id="rId11" Type="http://schemas.openxmlformats.org/officeDocument/2006/relationships/image" Target="../media/image-7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image" Target="../media/image-8-4.png"/><Relationship Id="rId6" Type="http://schemas.openxmlformats.org/officeDocument/2006/relationships/image" Target="../media/image-8-5.png"/><Relationship Id="rId7" Type="http://schemas.openxmlformats.org/officeDocument/2006/relationships/image" Target="../media/image-8-6.png"/><Relationship Id="rId8" Type="http://schemas.openxmlformats.org/officeDocument/2006/relationships/image" Target="../media/image-8-7.png"/><Relationship Id="rId9" Type="http://schemas.openxmlformats.org/officeDocument/2006/relationships/image" Target="../media/image-8-8.png"/><Relationship Id="rId10" Type="http://schemas.openxmlformats.org/officeDocument/2006/relationships/image" Target="../media/image-8-9.png"/><Relationship Id="rId11" Type="http://schemas.openxmlformats.org/officeDocument/2006/relationships/image" Target="../media/image-8-10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9-1.png"/><Relationship Id="rId3" Type="http://schemas.openxmlformats.org/officeDocument/2006/relationships/image" Target="../media/image-9-2.png"/><Relationship Id="rId4" Type="http://schemas.openxmlformats.org/officeDocument/2006/relationships/image" Target="../media/image-9-3.png"/><Relationship Id="rId5" Type="http://schemas.openxmlformats.org/officeDocument/2006/relationships/image" Target="../media/image-9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image" Target="../media/image-10-3.png"/><Relationship Id="rId5" Type="http://schemas.openxmlformats.org/officeDocument/2006/relationships/image" Target="../media/image-10-4.png"/><Relationship Id="rId6" Type="http://schemas.openxmlformats.org/officeDocument/2006/relationships/image" Target="../media/image-10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2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3-1.png"/><Relationship Id="rId3" Type="http://schemas.openxmlformats.org/officeDocument/2006/relationships/image" Target="../media/image-13-2.png"/><Relationship Id="rId4" Type="http://schemas.openxmlformats.org/officeDocument/2006/relationships/image" Target="../media/image-13-3.png"/><Relationship Id="rId5" Type="http://schemas.openxmlformats.org/officeDocument/2006/relationships/image" Target="../media/image-13-4.png"/><Relationship Id="rId6" Type="http://schemas.openxmlformats.org/officeDocument/2006/relationships/image" Target="../media/image-13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4-1.png"/><Relationship Id="rId3" Type="http://schemas.openxmlformats.org/officeDocument/2006/relationships/image" Target="../media/image-14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5-1.png"/><Relationship Id="rId3" Type="http://schemas.openxmlformats.org/officeDocument/2006/relationships/image" Target="../media/image-15-2.png"/><Relationship Id="rId4" Type="http://schemas.openxmlformats.org/officeDocument/2006/relationships/image" Target="../media/image-15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image" Target="../media/image-16-3.png"/><Relationship Id="rId5" Type="http://schemas.openxmlformats.org/officeDocument/2006/relationships/image" Target="../media/image-16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3" Type="http://schemas.openxmlformats.org/officeDocument/2006/relationships/slide" Target="slide18.xml"/><Relationship Id="rId2" Type="http://schemas.openxmlformats.org/officeDocument/2006/relationships/image" Target="../media/image-17-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8-1.png"/><Relationship Id="rId3" Type="http://schemas.openxmlformats.org/officeDocument/2006/relationships/image" Target="../media/image-18-2.png"/><Relationship Id="rId4" Type="http://schemas.openxmlformats.org/officeDocument/2006/relationships/image" Target="../media/image-18-3.png"/><Relationship Id="rId5" Type="http://schemas.openxmlformats.org/officeDocument/2006/relationships/image" Target="../media/image-18-4.png"/><Relationship Id="rId6" Type="http://schemas.openxmlformats.org/officeDocument/2006/relationships/image" Target="../media/image-18-5.png"/><Relationship Id="rId7" Type="http://schemas.openxmlformats.org/officeDocument/2006/relationships/image" Target="../media/image-18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1-1.png"/><Relationship Id="rId3" Type="http://schemas.openxmlformats.org/officeDocument/2006/relationships/image" Target="../media/image-21-2.png"/><Relationship Id="rId4" Type="http://schemas.openxmlformats.org/officeDocument/2006/relationships/image" Target="../media/image-21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2-1.png"/><Relationship Id="rId3" Type="http://schemas.openxmlformats.org/officeDocument/2006/relationships/image" Target="../media/image-22-2.png"/><Relationship Id="rId4" Type="http://schemas.openxmlformats.org/officeDocument/2006/relationships/image" Target="../media/image-22-3.png"/><Relationship Id="rId5" Type="http://schemas.openxmlformats.org/officeDocument/2006/relationships/image" Target="../media/image-22-4.png"/><Relationship Id="rId6" Type="http://schemas.openxmlformats.org/officeDocument/2006/relationships/image" Target="../media/image-22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3-1.png"/><Relationship Id="rId3" Type="http://schemas.openxmlformats.org/officeDocument/2006/relationships/image" Target="../media/image-23-2.png"/><Relationship Id="rId4" Type="http://schemas.openxmlformats.org/officeDocument/2006/relationships/image" Target="../media/image-23-3.png"/><Relationship Id="rId5" Type="http://schemas.openxmlformats.org/officeDocument/2006/relationships/image" Target="../media/image-23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4-1.png"/><Relationship Id="rId3" Type="http://schemas.openxmlformats.org/officeDocument/2006/relationships/image" Target="../media/image-24-2.png"/><Relationship Id="rId4" Type="http://schemas.openxmlformats.org/officeDocument/2006/relationships/image" Target="../media/image-24-3.png"/><Relationship Id="rId5" Type="http://schemas.openxmlformats.org/officeDocument/2006/relationships/image" Target="../media/image-24-4.png"/><Relationship Id="rId6" Type="http://schemas.openxmlformats.org/officeDocument/2006/relationships/image" Target="../media/image-24-5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ll AIDL · 교육생용 강의안"/>
          <p:cNvSpPr/>
          <p:nvPr/>
        </p:nvSpPr>
        <p:spPr>
          <a:xfrm>
            <a:off x="548640" y="868680"/>
            <a:ext cx="2171700" cy="3108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868680"/>
            <a:ext cx="21717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AIDL · 교육생용 강의안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공공기관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AI 업무혁신</a:t>
            </a:r>
            <a:endParaRPr lang="en-US" sz="40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공문·보고·민원 응대에 맞춘 생성형 AI 활용</a:t>
            </a:r>
            <a:endParaRPr lang="en-US" sz="1800" dirty="0"/>
          </a:p>
        </p:txBody>
      </p:sp>
      <p:sp>
        <p:nvSpPr>
          <p:cNvPr id="6" name="pill JH RESULT 5"/>
          <p:cNvSpPr/>
          <p:nvPr/>
        </p:nvSpPr>
        <p:spPr>
          <a:xfrm>
            <a:off x="548640" y="3520440"/>
            <a:ext cx="173736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3520440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JH RESULT 5</a:t>
            </a:r>
            <a:endParaRPr lang="en-US" sz="1400" dirty="0"/>
          </a:p>
        </p:txBody>
      </p:sp>
      <p:sp>
        <p:nvSpPr>
          <p:cNvPr id="8" name="pill 최재향 · AIDL 대표"/>
          <p:cNvSpPr/>
          <p:nvPr/>
        </p:nvSpPr>
        <p:spPr>
          <a:xfrm>
            <a:off x="2423160" y="3520440"/>
            <a:ext cx="1828800" cy="42062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rgbClr val="47556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23160" y="3520440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최재향 · AIDL 대표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943600" y="868680"/>
            <a:ext cx="2926080" cy="2926080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60A5FA"/>
            </a:solidFill>
            <a:prstDash val="solid"/>
          </a:ln>
        </p:spPr>
      </p:sp>
      <p:pic>
        <p:nvPicPr>
          <p:cNvPr id="11" name="AIDL logo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005840"/>
            <a:ext cx="2651760" cy="265176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4572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(AIDL) · AI Digital Laboratory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00 · 강사 소개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AI로 현장을 바꾸는 강사</a:t>
            </a:r>
            <a:endParaRPr lang="en-US" sz="3200" dirty="0"/>
          </a:p>
        </p:txBody>
      </p:sp>
      <p:sp>
        <p:nvSpPr>
          <p:cNvPr id="4" name="profile"/>
          <p:cNvSpPr/>
          <p:nvPr/>
        </p:nvSpPr>
        <p:spPr>
          <a:xfrm>
            <a:off x="457200" y="1280160"/>
            <a:ext cx="2743200" cy="3200400"/>
          </a:xfrm>
          <a:prstGeom prst="roundRect">
            <a:avLst>
              <a:gd name="adj" fmla="val 5667"/>
            </a:avLst>
          </a:prstGeom>
          <a:solidFill>
            <a:schemeClr val="tx1"/>
          </a:solidFill>
          <a:ln/>
        </p:spPr>
      </p:sp>
      <p:pic>
        <p:nvPicPr>
          <p:cNvPr id="5" name="최재향 강사" descr="/home/claude/photos_s/c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2286000" cy="249978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9776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최재향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783080" y="3977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AIDL 대표 · AI강사</a:t>
            </a:r>
            <a:endParaRPr lang="en-US" sz="1200" dirty="0"/>
          </a:p>
        </p:txBody>
      </p:sp>
      <p:sp>
        <p:nvSpPr>
          <p:cNvPr id="8" name="credential 1"/>
          <p:cNvSpPr/>
          <p:nvPr/>
        </p:nvSpPr>
        <p:spPr>
          <a:xfrm>
            <a:off x="342900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1188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158191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0624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저서 11권 이상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활용 노하우를 책으로</a:t>
            </a:r>
            <a:endParaRPr lang="en-US" sz="1400" dirty="0"/>
          </a:p>
        </p:txBody>
      </p:sp>
      <p:sp>
        <p:nvSpPr>
          <p:cNvPr id="13" name="credential 2"/>
          <p:cNvSpPr/>
          <p:nvPr/>
        </p:nvSpPr>
        <p:spPr>
          <a:xfrm>
            <a:off x="608076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6364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1581912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5800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영화제 수상 6건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영화·영상 · 2024.06~2025.06</a:t>
            </a:r>
            <a:endParaRPr lang="en-US" sz="1400" dirty="0"/>
          </a:p>
        </p:txBody>
      </p:sp>
      <p:sp>
        <p:nvSpPr>
          <p:cNvPr id="18" name="credential 3"/>
          <p:cNvSpPr/>
          <p:nvPr/>
        </p:nvSpPr>
        <p:spPr>
          <a:xfrm>
            <a:off x="342900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611880" y="3108960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752" y="3227832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20624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전국 현장 강의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361188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공공기관·기업·학교·농업기술센터</a:t>
            </a:r>
            <a:endParaRPr lang="en-US" sz="1400" dirty="0"/>
          </a:p>
        </p:txBody>
      </p:sp>
      <p:sp>
        <p:nvSpPr>
          <p:cNvPr id="23" name="credential 4"/>
          <p:cNvSpPr/>
          <p:nvPr/>
        </p:nvSpPr>
        <p:spPr>
          <a:xfrm>
            <a:off x="608076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263640" y="310896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512" y="3227832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85800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AI 영화감독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626364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홍보영상·영화 제작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우리 강의는 이렇게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보고 끝나지 않고, 직접 만드는 강의실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hoto card 1"/>
          <p:cNvSpPr/>
          <p:nvPr/>
        </p:nvSpPr>
        <p:spPr>
          <a:xfrm>
            <a:off x="457200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7" name="강사 시연 사진" descr="/home/claude/photos_s/c1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371600"/>
            <a:ext cx="2432304" cy="21031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3611880"/>
            <a:ext cx="384048" cy="38404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강사 시연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화면으로 먼저 보여드립니다</a:t>
            </a:r>
            <a:endParaRPr lang="en-US" sz="1400" dirty="0"/>
          </a:p>
        </p:txBody>
      </p:sp>
      <p:sp>
        <p:nvSpPr>
          <p:cNvPr id="12" name="photo card 2"/>
          <p:cNvSpPr/>
          <p:nvPr/>
        </p:nvSpPr>
        <p:spPr>
          <a:xfrm>
            <a:off x="3264408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3" name="함께 실습 사진" descr="/home/claude/photos_s/c3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355848" y="1371600"/>
            <a:ext cx="2432304" cy="21031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447288" y="3611880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44728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950208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함께 실습</a:t>
            </a:r>
            <a:endParaRPr lang="en-US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3447288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각자 PC로 직접 따라 합니다</a:t>
            </a:r>
            <a:endParaRPr lang="en-US" sz="1400" dirty="0"/>
          </a:p>
        </p:txBody>
      </p:sp>
      <p:sp>
        <p:nvSpPr>
          <p:cNvPr id="18" name="photo card 3"/>
          <p:cNvSpPr/>
          <p:nvPr/>
        </p:nvSpPr>
        <p:spPr>
          <a:xfrm>
            <a:off x="6071616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9" name="현장 몰입 사진" descr="/home/claude/photos_s/c4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163056" y="1371600"/>
            <a:ext cx="2432304" cy="210312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254496" y="3611880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254496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757416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현장 몰입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6254496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업무 자료로 직접 만들어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오늘의 약속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끝나면 내 손에 남는 4가지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romise"/>
          <p:cNvSpPr/>
          <p:nvPr/>
        </p:nvSpPr>
        <p:spPr>
          <a:xfrm>
            <a:off x="457200" y="1280160"/>
            <a:ext cx="8229600" cy="77724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듣고 끝나는 교육이 아닙니다. </a:t>
            </a:r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내 자료로 직접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만들어 갑니다</a:t>
            </a:r>
            <a:endParaRPr lang="en-US" sz="2000" dirty="0"/>
          </a:p>
        </p:txBody>
      </p:sp>
      <p:sp>
        <p:nvSpPr>
          <p:cNvPr id="8" name="result 1"/>
          <p:cNvSpPr/>
          <p:nvPr/>
        </p:nvSpPr>
        <p:spPr>
          <a:xfrm>
            <a:off x="457200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2628900"/>
            <a:ext cx="320040" cy="32004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85800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공문 초안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목적별 공문 틀</a:t>
            </a:r>
            <a:endParaRPr lang="en-US" sz="1400" dirty="0"/>
          </a:p>
        </p:txBody>
      </p:sp>
      <p:sp>
        <p:nvSpPr>
          <p:cNvPr id="13" name="result 2"/>
          <p:cNvSpPr/>
          <p:nvPr/>
        </p:nvSpPr>
        <p:spPr>
          <a:xfrm>
            <a:off x="2569464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084" y="2628900"/>
            <a:ext cx="320040" cy="32004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798064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보고서 구조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798064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개조식 보고 틀</a:t>
            </a:r>
            <a:endParaRPr lang="en-US" sz="1400" dirty="0"/>
          </a:p>
        </p:txBody>
      </p:sp>
      <p:sp>
        <p:nvSpPr>
          <p:cNvPr id="18" name="result 3"/>
          <p:cNvSpPr/>
          <p:nvPr/>
        </p:nvSpPr>
        <p:spPr>
          <a:xfrm>
            <a:off x="4681728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910328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348" y="262890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4910328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민원 답변 초안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4910328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친절하고 정확하게</a:t>
            </a:r>
            <a:endParaRPr lang="en-US" sz="1400" dirty="0"/>
          </a:p>
        </p:txBody>
      </p:sp>
      <p:sp>
        <p:nvSpPr>
          <p:cNvPr id="23" name="result 4"/>
          <p:cNvSpPr/>
          <p:nvPr/>
        </p:nvSpPr>
        <p:spPr>
          <a:xfrm>
            <a:off x="6793992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022592" y="2468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612" y="2628900"/>
            <a:ext cx="320040" cy="32004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022592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안심 체크리스트</a:t>
            </a:r>
            <a:endParaRPr lang="en-US" sz="1600" dirty="0"/>
          </a:p>
        </p:txBody>
      </p:sp>
      <p:sp>
        <p:nvSpPr>
          <p:cNvPr id="27" name="Text 21"/>
          <p:cNvSpPr txBox="1"/>
          <p:nvPr/>
        </p:nvSpPr>
        <p:spPr>
          <a:xfrm>
            <a:off x="7022592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공공 업무용 기준표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1 · 손들어 투표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공문·보고 업무, 가장 오래 걸리는 일은?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oice A"/>
          <p:cNvSpPr/>
          <p:nvPr/>
        </p:nvSpPr>
        <p:spPr>
          <a:xfrm>
            <a:off x="45720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581912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자료 찾기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근거·사례를 모으는 일</a:t>
            </a:r>
            <a:endParaRPr lang="en-US" sz="1400" dirty="0"/>
          </a:p>
        </p:txBody>
      </p:sp>
      <p:sp>
        <p:nvSpPr>
          <p:cNvPr id="11" name="choice B"/>
          <p:cNvSpPr/>
          <p:nvPr/>
        </p:nvSpPr>
        <p:spPr>
          <a:xfrm>
            <a:off x="466344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937760" y="1581912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93776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76072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구조 잡기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개조식으로 정리</a:t>
            </a:r>
            <a:endParaRPr lang="en-US" sz="1400" dirty="0"/>
          </a:p>
        </p:txBody>
      </p:sp>
      <p:sp>
        <p:nvSpPr>
          <p:cNvPr id="16" name="choice C"/>
          <p:cNvSpPr/>
          <p:nvPr/>
        </p:nvSpPr>
        <p:spPr>
          <a:xfrm>
            <a:off x="45720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2953512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문안 쓰기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55448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공문 문체로 쓰기</a:t>
            </a:r>
            <a:endParaRPr lang="en-US" sz="1400" dirty="0"/>
          </a:p>
        </p:txBody>
      </p:sp>
      <p:sp>
        <p:nvSpPr>
          <p:cNvPr id="21" name="choice D"/>
          <p:cNvSpPr/>
          <p:nvPr/>
        </p:nvSpPr>
        <p:spPr>
          <a:xfrm>
            <a:off x="466344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937760" y="2953512"/>
            <a:ext cx="640080" cy="640080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93776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검토·수정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상사 의견 반영</a:t>
            </a:r>
            <a:endParaRPr lang="en-US" sz="1400" dirty="0"/>
          </a:p>
        </p:txBody>
      </p:sp>
      <p:sp>
        <p:nvSpPr>
          <p:cNvPr id="26" name="note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27419"/>
            </a:avLst>
          </a:prstGeom>
          <a:solidFill>
            <a:schemeClr val="accent6"/>
          </a:solidFill>
          <a:ln/>
        </p:spPr>
      </p:sp>
      <p:sp>
        <p:nvSpPr>
          <p:cNvPr id="27" name="Shape 25"/>
          <p:cNvSpPr/>
          <p:nvPr/>
        </p:nvSpPr>
        <p:spPr>
          <a:xfrm>
            <a:off x="658368" y="409651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201668"/>
            <a:ext cx="210312" cy="210312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234440" y="4059936"/>
            <a:ext cx="7315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투표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손을 들어 주세요. 가장 많이 나온 답이 오늘 실습의 핵심 주제가 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변화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반복되는 문서, 초안부터 시작합니다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1"/>
          <p:cNvSpPr/>
          <p:nvPr/>
        </p:nvSpPr>
        <p:spPr>
          <a:xfrm>
            <a:off x="457200" y="1280160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62763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공문 문안에 한참 걸림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24528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828" y="1650492"/>
            <a:ext cx="228600" cy="228600"/>
          </a:xfrm>
          <a:prstGeom prst="rect">
            <a:avLst/>
          </a:prstGeom>
        </p:spPr>
      </p:pic>
      <p:sp>
        <p:nvSpPr>
          <p:cNvPr id="11" name="after 1"/>
          <p:cNvSpPr/>
          <p:nvPr/>
        </p:nvSpPr>
        <p:spPr>
          <a:xfrm>
            <a:off x="4846320" y="1280160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07492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074920" y="162763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초안을 먼저 받고 다듬기</a:t>
            </a:r>
            <a:endParaRPr lang="en-US" sz="1600" dirty="0"/>
          </a:p>
        </p:txBody>
      </p:sp>
      <p:sp>
        <p:nvSpPr>
          <p:cNvPr id="14" name="before 2"/>
          <p:cNvSpPr/>
          <p:nvPr/>
        </p:nvSpPr>
        <p:spPr>
          <a:xfrm>
            <a:off x="457200" y="2359152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8580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685800" y="2706624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보고서 구조가 매번 달라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224528" y="261518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828" y="2729484"/>
            <a:ext cx="228600" cy="228600"/>
          </a:xfrm>
          <a:prstGeom prst="rect">
            <a:avLst/>
          </a:prstGeom>
        </p:spPr>
      </p:pic>
      <p:sp>
        <p:nvSpPr>
          <p:cNvPr id="19" name="after 2"/>
          <p:cNvSpPr/>
          <p:nvPr/>
        </p:nvSpPr>
        <p:spPr>
          <a:xfrm>
            <a:off x="4846320" y="2359152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507492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5074920" y="2706624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개조식 틀을 재사용</a:t>
            </a:r>
            <a:endParaRPr lang="en-US" sz="1600" dirty="0"/>
          </a:p>
        </p:txBody>
      </p:sp>
      <p:sp>
        <p:nvSpPr>
          <p:cNvPr id="22" name="before 3"/>
          <p:cNvSpPr/>
          <p:nvPr/>
        </p:nvSpPr>
        <p:spPr>
          <a:xfrm>
            <a:off x="457200" y="3438144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68580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24" name="Text 20"/>
          <p:cNvSpPr txBox="1"/>
          <p:nvPr/>
        </p:nvSpPr>
        <p:spPr>
          <a:xfrm>
            <a:off x="685800" y="3785616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민원 답변 문구 고민</a:t>
            </a:r>
            <a:endParaRPr lang="en-US" sz="1600" dirty="0"/>
          </a:p>
        </p:txBody>
      </p:sp>
      <p:sp>
        <p:nvSpPr>
          <p:cNvPr id="25" name="Shape 21"/>
          <p:cNvSpPr/>
          <p:nvPr/>
        </p:nvSpPr>
        <p:spPr>
          <a:xfrm>
            <a:off x="4224528" y="369417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828" y="3808476"/>
            <a:ext cx="228600" cy="228600"/>
          </a:xfrm>
          <a:prstGeom prst="rect">
            <a:avLst/>
          </a:prstGeom>
        </p:spPr>
      </p:pic>
      <p:sp>
        <p:nvSpPr>
          <p:cNvPr id="27" name="after 3"/>
          <p:cNvSpPr/>
          <p:nvPr/>
        </p:nvSpPr>
        <p:spPr>
          <a:xfrm>
            <a:off x="4846320" y="3438144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507492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5074920" y="3785616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답변 초안으로 시작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03 · 오늘의 여정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5단계 여정 (단계 이름을 클릭하세요)</a:t>
            </a:r>
            <a:endParaRPr lang="en-US" sz="3200" dirty="0"/>
          </a:p>
        </p:txBody>
      </p:sp>
      <p:sp>
        <p:nvSpPr>
          <p:cNvPr id="4" name="agenda 1"/>
          <p:cNvSpPr/>
          <p:nvPr/>
        </p:nvSpPr>
        <p:spPr>
          <a:xfrm>
            <a:off x="457200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" y="1577340"/>
            <a:ext cx="265176" cy="2651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2" action="ppaction://hlinksldjump" tooltip="업무 정의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업무 정의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줄일 업무 고르기</a:t>
            </a:r>
            <a:endParaRPr lang="en-US" sz="1400" dirty="0"/>
          </a:p>
        </p:txBody>
      </p:sp>
      <p:sp>
        <p:nvSpPr>
          <p:cNvPr id="10" name="pill 바로가기 →"/>
          <p:cNvSpPr/>
          <p:nvPr/>
        </p:nvSpPr>
        <p:spPr>
          <a:xfrm>
            <a:off x="640080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0080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12" name="agenda 2"/>
          <p:cNvSpPr/>
          <p:nvPr/>
        </p:nvSpPr>
        <p:spPr>
          <a:xfrm>
            <a:off x="2144268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27148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736" y="1577340"/>
            <a:ext cx="265176" cy="26517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327148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327148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4" action="ppaction://hlinksldjump" tooltip="업무흐름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업무흐름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327148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사람·AI 역할 나누기</a:t>
            </a:r>
            <a:endParaRPr lang="en-US" sz="1400" dirty="0"/>
          </a:p>
        </p:txBody>
      </p:sp>
      <p:sp>
        <p:nvSpPr>
          <p:cNvPr id="18" name="pill 바로가기 →"/>
          <p:cNvSpPr/>
          <p:nvPr/>
        </p:nvSpPr>
        <p:spPr>
          <a:xfrm>
            <a:off x="2327148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2327148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0" name="agenda 3"/>
          <p:cNvSpPr/>
          <p:nvPr/>
        </p:nvSpPr>
        <p:spPr>
          <a:xfrm>
            <a:off x="3831336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014216" y="1444752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6804" y="1577340"/>
            <a:ext cx="265176" cy="26517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014216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4014216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6" action="ppaction://hlinksldjump" tooltip="결과물 제작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결과물 제작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4014216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공문·보고 초안</a:t>
            </a:r>
            <a:endParaRPr lang="en-US" sz="1400" dirty="0"/>
          </a:p>
        </p:txBody>
      </p:sp>
      <p:sp>
        <p:nvSpPr>
          <p:cNvPr id="26" name="pill 바로가기 →"/>
          <p:cNvSpPr/>
          <p:nvPr/>
        </p:nvSpPr>
        <p:spPr>
          <a:xfrm>
            <a:off x="4014216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4014216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8" name="agenda 4"/>
          <p:cNvSpPr/>
          <p:nvPr/>
        </p:nvSpPr>
        <p:spPr>
          <a:xfrm>
            <a:off x="5518404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01284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872" y="1577340"/>
            <a:ext cx="265176" cy="265176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5701284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5701284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8" action="ppaction://hlinksldjump" tooltip="반복 자동화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반복 자동화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701284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부서 템플릿화</a:t>
            </a:r>
            <a:endParaRPr lang="en-US" sz="1400" dirty="0"/>
          </a:p>
        </p:txBody>
      </p:sp>
      <p:sp>
        <p:nvSpPr>
          <p:cNvPr id="34" name="pill 바로가기 →"/>
          <p:cNvSpPr/>
          <p:nvPr/>
        </p:nvSpPr>
        <p:spPr>
          <a:xfrm>
            <a:off x="5701284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5701284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36" name="agenda 5"/>
          <p:cNvSpPr/>
          <p:nvPr/>
        </p:nvSpPr>
        <p:spPr>
          <a:xfrm>
            <a:off x="7205472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7388352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0940" y="1577340"/>
            <a:ext cx="265176" cy="265176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7388352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7388352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10" action="ppaction://hlinksldjump" tooltip="성과 확산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성과 확산</a:t>
            </a:r>
            <a:endParaRPr lang="en-US" sz="1600" dirty="0"/>
          </a:p>
        </p:txBody>
      </p:sp>
      <p:sp>
        <p:nvSpPr>
          <p:cNvPr id="41" name="Text 34"/>
          <p:cNvSpPr txBox="1"/>
          <p:nvPr/>
        </p:nvSpPr>
        <p:spPr>
          <a:xfrm>
            <a:off x="7388352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부서·기관 확산</a:t>
            </a:r>
            <a:endParaRPr lang="en-US" sz="1400" dirty="0"/>
          </a:p>
        </p:txBody>
      </p:sp>
      <p:sp>
        <p:nvSpPr>
          <p:cNvPr id="42" name="pill 바로가기 →"/>
          <p:cNvSpPr/>
          <p:nvPr/>
        </p:nvSpPr>
        <p:spPr>
          <a:xfrm>
            <a:off x="7388352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3" name="Text 36"/>
          <p:cNvSpPr txBox="1"/>
          <p:nvPr/>
        </p:nvSpPr>
        <p:spPr>
          <a:xfrm>
            <a:off x="7388352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4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5" name="Shape 38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6" name="Image 5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47" name="Text 39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슬라이드쇼에서 단계 이름을 누르면 이동하고, 오른쪽 위 [목차로]로 돌아옵니다.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04 · JH RESULT 5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결과가 남는 5단계 공식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ep 1"/>
          <p:cNvSpPr/>
          <p:nvPr/>
        </p:nvSpPr>
        <p:spPr>
          <a:xfrm>
            <a:off x="457200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0020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0080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업무 정의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반복·문서 업무를 고르기</a:t>
            </a:r>
            <a:endParaRPr lang="en-US" sz="14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76" y="2258568"/>
            <a:ext cx="128016" cy="182880"/>
          </a:xfrm>
          <a:prstGeom prst="rect">
            <a:avLst/>
          </a:prstGeom>
        </p:spPr>
      </p:pic>
      <p:sp>
        <p:nvSpPr>
          <p:cNvPr id="13" name="step 2"/>
          <p:cNvSpPr/>
          <p:nvPr/>
        </p:nvSpPr>
        <p:spPr>
          <a:xfrm>
            <a:off x="2144268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327148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308" y="160020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327148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2327148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업무흐름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2327148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사람·AI 역할 나누기</a:t>
            </a:r>
            <a:endParaRPr lang="en-US" sz="14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6744" y="2258568"/>
            <a:ext cx="128016" cy="182880"/>
          </a:xfrm>
          <a:prstGeom prst="rect">
            <a:avLst/>
          </a:prstGeom>
        </p:spPr>
      </p:pic>
      <p:sp>
        <p:nvSpPr>
          <p:cNvPr id="20" name="step 3"/>
          <p:cNvSpPr/>
          <p:nvPr/>
        </p:nvSpPr>
        <p:spPr>
          <a:xfrm>
            <a:off x="3831336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5"/>
          <p:cNvSpPr/>
          <p:nvPr/>
        </p:nvSpPr>
        <p:spPr>
          <a:xfrm>
            <a:off x="4014216" y="1463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1376" y="1600200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014216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014216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결과물 제작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4014216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공문·보고서 초안 만들기</a:t>
            </a:r>
            <a:endParaRPr lang="en-US" sz="14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812" y="2258568"/>
            <a:ext cx="128016" cy="182880"/>
          </a:xfrm>
          <a:prstGeom prst="rect">
            <a:avLst/>
          </a:prstGeom>
        </p:spPr>
      </p:pic>
      <p:sp>
        <p:nvSpPr>
          <p:cNvPr id="27" name="step 4"/>
          <p:cNvSpPr/>
          <p:nvPr/>
        </p:nvSpPr>
        <p:spPr>
          <a:xfrm>
            <a:off x="5518404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5701284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444" y="1600200"/>
            <a:ext cx="274320" cy="27432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5701284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1" name="Text 22"/>
          <p:cNvSpPr txBox="1"/>
          <p:nvPr/>
        </p:nvSpPr>
        <p:spPr>
          <a:xfrm>
            <a:off x="5701284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반복 자동화</a:t>
            </a:r>
            <a:endParaRPr lang="en-US" sz="1600" dirty="0"/>
          </a:p>
        </p:txBody>
      </p:sp>
      <p:sp>
        <p:nvSpPr>
          <p:cNvPr id="32" name="Text 23"/>
          <p:cNvSpPr txBox="1"/>
          <p:nvPr/>
        </p:nvSpPr>
        <p:spPr>
          <a:xfrm>
            <a:off x="5701284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부서 틀로 고정하기</a:t>
            </a:r>
            <a:endParaRPr lang="en-US" sz="140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0880" y="2258568"/>
            <a:ext cx="128016" cy="182880"/>
          </a:xfrm>
          <a:prstGeom prst="rect">
            <a:avLst/>
          </a:prstGeom>
        </p:spPr>
      </p:pic>
      <p:sp>
        <p:nvSpPr>
          <p:cNvPr id="34" name="step 5"/>
          <p:cNvSpPr/>
          <p:nvPr/>
        </p:nvSpPr>
        <p:spPr>
          <a:xfrm>
            <a:off x="7205472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Shape 25"/>
          <p:cNvSpPr/>
          <p:nvPr/>
        </p:nvSpPr>
        <p:spPr>
          <a:xfrm>
            <a:off x="7388352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5512" y="1600200"/>
            <a:ext cx="274320" cy="274320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7388352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38" name="Text 27"/>
          <p:cNvSpPr txBox="1"/>
          <p:nvPr/>
        </p:nvSpPr>
        <p:spPr>
          <a:xfrm>
            <a:off x="7388352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성과 확산</a:t>
            </a:r>
            <a:endParaRPr lang="en-US" sz="1600" dirty="0"/>
          </a:p>
        </p:txBody>
      </p:sp>
      <p:sp>
        <p:nvSpPr>
          <p:cNvPr id="39" name="Text 28"/>
          <p:cNvSpPr txBox="1"/>
          <p:nvPr/>
        </p:nvSpPr>
        <p:spPr>
          <a:xfrm>
            <a:off x="7388352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부서·기관으로 확대</a:t>
            </a:r>
            <a:endParaRPr lang="en-US" sz="1400" dirty="0"/>
          </a:p>
        </p:txBody>
      </p:sp>
      <p:sp>
        <p:nvSpPr>
          <p:cNvPr id="40" name="note"/>
          <p:cNvSpPr/>
          <p:nvPr/>
        </p:nvSpPr>
        <p:spPr>
          <a:xfrm>
            <a:off x="457200" y="37947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1" name="Shape 30"/>
          <p:cNvSpPr/>
          <p:nvPr/>
        </p:nvSpPr>
        <p:spPr>
          <a:xfrm>
            <a:off x="658368" y="39136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2" name="Image 9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18788"/>
            <a:ext cx="210312" cy="210312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1234440" y="38313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핵심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AI는 도구, 판단과 책임은 담당자에게 있습니다.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01 · 업무 정의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줄일 업무, 이 3가지로 고릅니다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riterion 1"/>
          <p:cNvSpPr/>
          <p:nvPr/>
        </p:nvSpPr>
        <p:spPr>
          <a:xfrm>
            <a:off x="457200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1623060"/>
            <a:ext cx="283464" cy="2834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자주 반복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매주·매달 되풀이되는 일</a:t>
            </a:r>
            <a:endParaRPr lang="en-US" sz="1400" dirty="0"/>
          </a:p>
        </p:txBody>
      </p:sp>
      <p:sp>
        <p:nvSpPr>
          <p:cNvPr id="11" name="criterion 2"/>
          <p:cNvSpPr/>
          <p:nvPr/>
        </p:nvSpPr>
        <p:spPr>
          <a:xfrm>
            <a:off x="3264408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93008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1623060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24528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오래 걸림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493008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문안 작성에 시간이 드는 일</a:t>
            </a:r>
            <a:endParaRPr lang="en-US" sz="1400" dirty="0"/>
          </a:p>
        </p:txBody>
      </p:sp>
      <p:sp>
        <p:nvSpPr>
          <p:cNvPr id="16" name="criterion 3"/>
          <p:cNvSpPr/>
          <p:nvPr/>
        </p:nvSpPr>
        <p:spPr>
          <a:xfrm>
            <a:off x="6071616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300216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1623060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31736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결과가 문서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300216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공문·보고·안내문</a:t>
            </a:r>
            <a:endParaRPr lang="en-US" sz="1400" dirty="0"/>
          </a:p>
        </p:txBody>
      </p:sp>
      <p:sp>
        <p:nvSpPr>
          <p:cNvPr id="21" name="practice 1"/>
          <p:cNvSpPr/>
          <p:nvPr/>
        </p:nvSpPr>
        <p:spPr>
          <a:xfrm>
            <a:off x="457200" y="3200400"/>
            <a:ext cx="8229600" cy="1280160"/>
          </a:xfrm>
          <a:prstGeom prst="roundRect">
            <a:avLst>
              <a:gd name="adj" fmla="val 12143"/>
            </a:avLst>
          </a:prstGeom>
          <a:solidFill>
            <a:schemeClr val="tx1"/>
          </a:solidFill>
          <a:ln/>
        </p:spPr>
      </p:sp>
      <p:sp>
        <p:nvSpPr>
          <p:cNvPr id="22" name="Shape 17"/>
          <p:cNvSpPr/>
          <p:nvPr/>
        </p:nvSpPr>
        <p:spPr>
          <a:xfrm>
            <a:off x="731520" y="34747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611880"/>
            <a:ext cx="274320" cy="27432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463040" y="3383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실습 1 · 8분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1463040" y="3730752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업무 3개를 적고 가장 맞는 1개를 고르세요</a:t>
            </a:r>
            <a:endParaRPr lang="en-US" sz="1800" dirty="0"/>
          </a:p>
        </p:txBody>
      </p:sp>
      <p:sp>
        <p:nvSpPr>
          <p:cNvPr id="26" name="Text 20"/>
          <p:cNvSpPr txBox="1"/>
          <p:nvPr/>
        </p:nvSpPr>
        <p:spPr>
          <a:xfrm>
            <a:off x="1463040" y="413308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※ 개인정보·비공개 정보는 제외하거나 가려서 쓰세요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업무흐름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업무를 4조각으로, 역할을 나눕니다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iece 1"/>
          <p:cNvSpPr/>
          <p:nvPr/>
        </p:nvSpPr>
        <p:spPr>
          <a:xfrm>
            <a:off x="457200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1632204"/>
            <a:ext cx="301752" cy="301752"/>
          </a:xfrm>
          <a:prstGeom prst="rect">
            <a:avLst/>
          </a:prstGeom>
        </p:spPr>
      </p:pic>
      <p:sp>
        <p:nvSpPr>
          <p:cNvPr id="9" name="pill 사람"/>
          <p:cNvSpPr/>
          <p:nvPr/>
        </p:nvSpPr>
        <p:spPr>
          <a:xfrm>
            <a:off x="1645920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645920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자료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근거·서식 모으기</a:t>
            </a:r>
            <a:endParaRPr lang="en-US" sz="1400" dirty="0"/>
          </a:p>
        </p:txBody>
      </p:sp>
      <p:sp>
        <p:nvSpPr>
          <p:cNvPr id="13" name="piece 2"/>
          <p:cNvSpPr/>
          <p:nvPr/>
        </p:nvSpPr>
        <p:spPr>
          <a:xfrm>
            <a:off x="2569464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0" y="1632204"/>
            <a:ext cx="301752" cy="301752"/>
          </a:xfrm>
          <a:prstGeom prst="rect">
            <a:avLst/>
          </a:prstGeom>
        </p:spPr>
      </p:pic>
      <p:sp>
        <p:nvSpPr>
          <p:cNvPr id="16" name="pill 사람"/>
          <p:cNvSpPr/>
          <p:nvPr/>
        </p:nvSpPr>
        <p:spPr>
          <a:xfrm>
            <a:off x="3758184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758184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2798064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구조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2798064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목차·분량 정하기</a:t>
            </a:r>
            <a:endParaRPr lang="en-US" sz="1400" dirty="0"/>
          </a:p>
        </p:txBody>
      </p:sp>
      <p:sp>
        <p:nvSpPr>
          <p:cNvPr id="20" name="piece 3"/>
          <p:cNvSpPr/>
          <p:nvPr/>
        </p:nvSpPr>
        <p:spPr>
          <a:xfrm>
            <a:off x="4681728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910328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204" y="1632204"/>
            <a:ext cx="301752" cy="301752"/>
          </a:xfrm>
          <a:prstGeom prst="rect">
            <a:avLst/>
          </a:prstGeom>
        </p:spPr>
      </p:pic>
      <p:sp>
        <p:nvSpPr>
          <p:cNvPr id="23" name="pill AI"/>
          <p:cNvSpPr/>
          <p:nvPr/>
        </p:nvSpPr>
        <p:spPr>
          <a:xfrm>
            <a:off x="5870448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870448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AI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4910328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초안</a:t>
            </a:r>
            <a:endParaRPr lang="en-US" sz="2200" dirty="0"/>
          </a:p>
        </p:txBody>
      </p:sp>
      <p:sp>
        <p:nvSpPr>
          <p:cNvPr id="26" name="Text 21"/>
          <p:cNvSpPr txBox="1"/>
          <p:nvPr/>
        </p:nvSpPr>
        <p:spPr>
          <a:xfrm>
            <a:off x="4910328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AI가 먼저 쓰기</a:t>
            </a:r>
            <a:endParaRPr lang="en-US" sz="1400" dirty="0"/>
          </a:p>
        </p:txBody>
      </p:sp>
      <p:sp>
        <p:nvSpPr>
          <p:cNvPr id="27" name="piece 4"/>
          <p:cNvSpPr/>
          <p:nvPr/>
        </p:nvSpPr>
        <p:spPr>
          <a:xfrm>
            <a:off x="6793992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022592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1632204"/>
            <a:ext cx="301752" cy="301752"/>
          </a:xfrm>
          <a:prstGeom prst="rect">
            <a:avLst/>
          </a:prstGeom>
        </p:spPr>
      </p:pic>
      <p:sp>
        <p:nvSpPr>
          <p:cNvPr id="30" name="pill 사람"/>
          <p:cNvSpPr/>
          <p:nvPr/>
        </p:nvSpPr>
        <p:spPr>
          <a:xfrm>
            <a:off x="7982712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7982712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7022592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검토</a:t>
            </a:r>
            <a:endParaRPr lang="en-US" sz="2200" dirty="0"/>
          </a:p>
        </p:txBody>
      </p:sp>
      <p:sp>
        <p:nvSpPr>
          <p:cNvPr id="33" name="Text 27"/>
          <p:cNvSpPr txBox="1"/>
          <p:nvPr/>
        </p:nvSpPr>
        <p:spPr>
          <a:xfrm>
            <a:off x="7022592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사실·규정 확인</a:t>
            </a:r>
            <a:endParaRPr lang="en-US" sz="1400" dirty="0"/>
          </a:p>
        </p:txBody>
      </p:sp>
      <p:sp>
        <p:nvSpPr>
          <p:cNvPr id="3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35" name="Shape 29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역할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초안만 AI가 씁니다. 결재와 책임은 사람의 몫입니다.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지시문 6요소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좋은 지시문은 6가지로 만듭니다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element 1"/>
          <p:cNvSpPr/>
          <p:nvPr/>
        </p:nvSpPr>
        <p:spPr>
          <a:xfrm>
            <a:off x="457200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12064" cy="51206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명령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"공문 초안을 작성해 줘"</a:t>
            </a:r>
            <a:endParaRPr lang="en-US" sz="1400" dirty="0"/>
          </a:p>
        </p:txBody>
      </p:sp>
      <p:sp>
        <p:nvSpPr>
          <p:cNvPr id="11" name="element 2"/>
          <p:cNvSpPr/>
          <p:nvPr/>
        </p:nvSpPr>
        <p:spPr>
          <a:xfrm>
            <a:off x="3264408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93008" y="1481328"/>
            <a:ext cx="512064" cy="512064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493008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178808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맥락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"시설 점검 안내용"</a:t>
            </a:r>
            <a:endParaRPr lang="en-US" sz="1400" dirty="0"/>
          </a:p>
        </p:txBody>
      </p:sp>
      <p:sp>
        <p:nvSpPr>
          <p:cNvPr id="16" name="element 3"/>
          <p:cNvSpPr/>
          <p:nvPr/>
        </p:nvSpPr>
        <p:spPr>
          <a:xfrm>
            <a:off x="6071616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00216" y="1481328"/>
            <a:ext cx="512064" cy="512064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00216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986016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페르소나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"행정 담당 주무관처럼"</a:t>
            </a:r>
            <a:endParaRPr lang="en-US" sz="1400" dirty="0"/>
          </a:p>
        </p:txBody>
      </p:sp>
      <p:sp>
        <p:nvSpPr>
          <p:cNvPr id="21" name="element 4"/>
          <p:cNvSpPr/>
          <p:nvPr/>
        </p:nvSpPr>
        <p:spPr>
          <a:xfrm>
            <a:off x="457200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" y="3127248"/>
            <a:ext cx="512064" cy="512064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예시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"지난 공문 형식처럼"</a:t>
            </a:r>
            <a:endParaRPr lang="en-US" sz="1400" dirty="0"/>
          </a:p>
        </p:txBody>
      </p:sp>
      <p:sp>
        <p:nvSpPr>
          <p:cNvPr id="26" name="element 5"/>
          <p:cNvSpPr/>
          <p:nvPr/>
        </p:nvSpPr>
        <p:spPr>
          <a:xfrm>
            <a:off x="3264408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493008" y="3127248"/>
            <a:ext cx="512064" cy="512064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3493008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4178808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포맷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3493008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"제목·본문·붙임"</a:t>
            </a:r>
            <a:endParaRPr lang="en-US" sz="1400" dirty="0"/>
          </a:p>
        </p:txBody>
      </p:sp>
      <p:sp>
        <p:nvSpPr>
          <p:cNvPr id="31" name="element 6"/>
          <p:cNvSpPr/>
          <p:nvPr/>
        </p:nvSpPr>
        <p:spPr>
          <a:xfrm>
            <a:off x="6071616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300216" y="3127248"/>
            <a:ext cx="512064" cy="512064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300216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6986016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어조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6300216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"공문 문체로"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입력 예시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공문 지시문, 이렇게 씁니다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inpu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● ● ●   AI 어시스턴트 · 새 대화 (가상 예시)</a:t>
            </a:r>
            <a:endParaRPr lang="en-US" sz="1200" dirty="0"/>
          </a:p>
        </p:txBody>
      </p:sp>
      <p:sp>
        <p:nvSpPr>
          <p:cNvPr id="8" name="prompt line 1"/>
          <p:cNvSpPr/>
          <p:nvPr/>
        </p:nvSpPr>
        <p:spPr>
          <a:xfrm>
            <a:off x="640080" y="171907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9" name="Shape 7"/>
          <p:cNvSpPr/>
          <p:nvPr/>
        </p:nvSpPr>
        <p:spPr>
          <a:xfrm>
            <a:off x="713232" y="1755648"/>
            <a:ext cx="265176" cy="26517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13232" y="175564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171907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시설 점검 안내 공문을 작성해 줘</a:t>
            </a:r>
            <a:endParaRPr lang="en-US" sz="1400" dirty="0"/>
          </a:p>
        </p:txBody>
      </p:sp>
      <p:sp>
        <p:nvSpPr>
          <p:cNvPr id="12" name="prompt line 2"/>
          <p:cNvSpPr/>
          <p:nvPr/>
        </p:nvSpPr>
        <p:spPr>
          <a:xfrm>
            <a:off x="640080" y="210769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13" name="Shape 11"/>
          <p:cNvSpPr/>
          <p:nvPr/>
        </p:nvSpPr>
        <p:spPr>
          <a:xfrm>
            <a:off x="713232" y="2144268"/>
            <a:ext cx="265176" cy="265176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13232" y="214426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210769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관내 사업장에 안내하는 용도야</a:t>
            </a:r>
            <a:endParaRPr lang="en-US" sz="1400" dirty="0"/>
          </a:p>
        </p:txBody>
      </p:sp>
      <p:sp>
        <p:nvSpPr>
          <p:cNvPr id="16" name="prompt line 3"/>
          <p:cNvSpPr/>
          <p:nvPr/>
        </p:nvSpPr>
        <p:spPr>
          <a:xfrm>
            <a:off x="640080" y="249631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17" name="Shape 15"/>
          <p:cNvSpPr/>
          <p:nvPr/>
        </p:nvSpPr>
        <p:spPr>
          <a:xfrm>
            <a:off x="713232" y="2532888"/>
            <a:ext cx="265176" cy="265176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13232" y="253288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249631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당신은 행정 담당 주무관입니다</a:t>
            </a:r>
            <a:endParaRPr lang="en-US" sz="1400" dirty="0"/>
          </a:p>
        </p:txBody>
      </p:sp>
      <p:sp>
        <p:nvSpPr>
          <p:cNvPr id="20" name="prompt line 4"/>
          <p:cNvSpPr/>
          <p:nvPr/>
        </p:nvSpPr>
        <p:spPr>
          <a:xfrm>
            <a:off x="640080" y="288493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1" name="Shape 19"/>
          <p:cNvSpPr/>
          <p:nvPr/>
        </p:nvSpPr>
        <p:spPr>
          <a:xfrm>
            <a:off x="713232" y="2921508"/>
            <a:ext cx="265176" cy="265176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13232" y="292150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288493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[예시] 지난 안내 공문 형식</a:t>
            </a:r>
            <a:endParaRPr lang="en-US" sz="1400" dirty="0"/>
          </a:p>
        </p:txBody>
      </p:sp>
      <p:sp>
        <p:nvSpPr>
          <p:cNvPr id="24" name="prompt line 5"/>
          <p:cNvSpPr/>
          <p:nvPr/>
        </p:nvSpPr>
        <p:spPr>
          <a:xfrm>
            <a:off x="640080" y="327355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5" name="Shape 23"/>
          <p:cNvSpPr/>
          <p:nvPr/>
        </p:nvSpPr>
        <p:spPr>
          <a:xfrm>
            <a:off x="713232" y="3310128"/>
            <a:ext cx="265176" cy="265176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13232" y="331012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97280" y="327355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제목·본문·붙임 순서로</a:t>
            </a:r>
            <a:endParaRPr lang="en-US" sz="1400" dirty="0"/>
          </a:p>
        </p:txBody>
      </p:sp>
      <p:sp>
        <p:nvSpPr>
          <p:cNvPr id="28" name="prompt line 6"/>
          <p:cNvSpPr/>
          <p:nvPr/>
        </p:nvSpPr>
        <p:spPr>
          <a:xfrm>
            <a:off x="640080" y="366217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9" name="Shape 27"/>
          <p:cNvSpPr/>
          <p:nvPr/>
        </p:nvSpPr>
        <p:spPr>
          <a:xfrm>
            <a:off x="713232" y="3698748"/>
            <a:ext cx="265176" cy="265176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13232" y="369874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1097280" y="366217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공문 문체로 간결하게</a:t>
            </a:r>
            <a:endParaRPr lang="en-US" sz="1400" dirty="0"/>
          </a:p>
        </p:txBody>
      </p:sp>
      <p:sp>
        <p:nvSpPr>
          <p:cNvPr id="32" name="legend 1"/>
          <p:cNvSpPr/>
          <p:nvPr/>
        </p:nvSpPr>
        <p:spPr>
          <a:xfrm>
            <a:off x="6080760" y="12801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153912" y="1325880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6153912" y="1325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6601968" y="12801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명령</a:t>
            </a:r>
            <a:endParaRPr lang="en-US" sz="1400" dirty="0"/>
          </a:p>
        </p:txBody>
      </p:sp>
      <p:sp>
        <p:nvSpPr>
          <p:cNvPr id="36" name="legend 2"/>
          <p:cNvSpPr/>
          <p:nvPr/>
        </p:nvSpPr>
        <p:spPr>
          <a:xfrm>
            <a:off x="6080760" y="17373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153912" y="1783080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6153912" y="17830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6601968" y="17373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맥락</a:t>
            </a:r>
            <a:endParaRPr lang="en-US" sz="1400" dirty="0"/>
          </a:p>
        </p:txBody>
      </p:sp>
      <p:sp>
        <p:nvSpPr>
          <p:cNvPr id="40" name="legend 3"/>
          <p:cNvSpPr/>
          <p:nvPr/>
        </p:nvSpPr>
        <p:spPr>
          <a:xfrm>
            <a:off x="6080760" y="21945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153912" y="2240280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6153912" y="22402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43" name="Text 41"/>
          <p:cNvSpPr txBox="1"/>
          <p:nvPr/>
        </p:nvSpPr>
        <p:spPr>
          <a:xfrm>
            <a:off x="6601968" y="21945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페르소나</a:t>
            </a:r>
            <a:endParaRPr lang="en-US" sz="1400" dirty="0"/>
          </a:p>
        </p:txBody>
      </p:sp>
      <p:sp>
        <p:nvSpPr>
          <p:cNvPr id="44" name="legend 4"/>
          <p:cNvSpPr/>
          <p:nvPr/>
        </p:nvSpPr>
        <p:spPr>
          <a:xfrm>
            <a:off x="6080760" y="26517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153912" y="2697480"/>
            <a:ext cx="292608" cy="292608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6153912" y="26974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47" name="Text 45"/>
          <p:cNvSpPr txBox="1"/>
          <p:nvPr/>
        </p:nvSpPr>
        <p:spPr>
          <a:xfrm>
            <a:off x="6601968" y="26517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예시</a:t>
            </a:r>
            <a:endParaRPr lang="en-US" sz="1400" dirty="0"/>
          </a:p>
        </p:txBody>
      </p:sp>
      <p:sp>
        <p:nvSpPr>
          <p:cNvPr id="48" name="legend 5"/>
          <p:cNvSpPr/>
          <p:nvPr/>
        </p:nvSpPr>
        <p:spPr>
          <a:xfrm>
            <a:off x="6080760" y="31089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153912" y="3154680"/>
            <a:ext cx="292608" cy="292608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6153912" y="31546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51" name="Text 49"/>
          <p:cNvSpPr txBox="1"/>
          <p:nvPr/>
        </p:nvSpPr>
        <p:spPr>
          <a:xfrm>
            <a:off x="6601968" y="31089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포맷</a:t>
            </a:r>
            <a:endParaRPr lang="en-US" sz="1400" dirty="0"/>
          </a:p>
        </p:txBody>
      </p:sp>
      <p:sp>
        <p:nvSpPr>
          <p:cNvPr id="52" name="legend 6"/>
          <p:cNvSpPr/>
          <p:nvPr/>
        </p:nvSpPr>
        <p:spPr>
          <a:xfrm>
            <a:off x="6080760" y="35661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153912" y="3611880"/>
            <a:ext cx="292608" cy="292608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54" name="Text 52"/>
          <p:cNvSpPr txBox="1"/>
          <p:nvPr/>
        </p:nvSpPr>
        <p:spPr>
          <a:xfrm>
            <a:off x="6153912" y="3611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55" name="Text 53"/>
          <p:cNvSpPr txBox="1"/>
          <p:nvPr/>
        </p:nvSpPr>
        <p:spPr>
          <a:xfrm>
            <a:off x="6601968" y="35661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어조</a:t>
            </a:r>
            <a:endParaRPr lang="en-US" sz="1400" dirty="0"/>
          </a:p>
        </p:txBody>
      </p:sp>
      <p:sp>
        <p:nvSpPr>
          <p:cNvPr id="56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57" name="Shape 55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59" name="Text 56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순서가 아니라 '빠짐없이' 넣는 것이 핵심입니다.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결과 예시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그러면 이런 공문 초안이 나옵니다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resul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● ● ●   AI 어시스턴트 · 답변 (가상 예시)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시설 점검 안내 (초안)</a:t>
            </a:r>
            <a:endParaRPr lang="en-US" sz="2000" dirty="0"/>
          </a:p>
        </p:txBody>
      </p:sp>
      <p:sp>
        <p:nvSpPr>
          <p:cNvPr id="9" name="bar"/>
          <p:cNvSpPr/>
          <p:nvPr/>
        </p:nvSpPr>
        <p:spPr>
          <a:xfrm>
            <a:off x="731520" y="2148840"/>
            <a:ext cx="54864" cy="256032"/>
          </a:xfrm>
          <a:prstGeom prst="roundRect">
            <a:avLst>
              <a:gd name="adj" fmla="val 33333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68680" y="213055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본문 구성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2487168"/>
            <a:ext cx="4892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제목: 시설 점검 계획 안내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1. 관련: (근거 입력)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2. 점검 일정·대상 안내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붙임: 점검표 1부</a:t>
            </a:r>
            <a:endParaRPr lang="en-US" sz="1500" dirty="0"/>
          </a:p>
        </p:txBody>
      </p:sp>
      <p:sp>
        <p:nvSpPr>
          <p:cNvPr id="12" name="result point 1"/>
          <p:cNvSpPr/>
          <p:nvPr/>
        </p:nvSpPr>
        <p:spPr>
          <a:xfrm>
            <a:off x="6080760" y="1280160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72200" y="1344168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068" y="1431036"/>
            <a:ext cx="173736" cy="173736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6629400" y="1280160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공문 형식 준수</a:t>
            </a:r>
            <a:endParaRPr lang="en-US" sz="1400" dirty="0"/>
          </a:p>
        </p:txBody>
      </p:sp>
      <p:sp>
        <p:nvSpPr>
          <p:cNvPr id="16" name="result point 2"/>
          <p:cNvSpPr/>
          <p:nvPr/>
        </p:nvSpPr>
        <p:spPr>
          <a:xfrm>
            <a:off x="6080760" y="1847088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172200" y="1911096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068" y="1997964"/>
            <a:ext cx="173736" cy="173736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6629400" y="1847088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항목별 구분</a:t>
            </a:r>
            <a:endParaRPr lang="en-US" sz="1400" dirty="0"/>
          </a:p>
        </p:txBody>
      </p:sp>
      <p:sp>
        <p:nvSpPr>
          <p:cNvPr id="20" name="result point 3"/>
          <p:cNvSpPr/>
          <p:nvPr/>
        </p:nvSpPr>
        <p:spPr>
          <a:xfrm>
            <a:off x="6080760" y="2414016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172200" y="2478024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068" y="2564892"/>
            <a:ext cx="173736" cy="17373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6629400" y="2414016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붙임 표기</a:t>
            </a:r>
            <a:endParaRPr lang="en-US" sz="1400" dirty="0"/>
          </a:p>
        </p:txBody>
      </p:sp>
      <p:sp>
        <p:nvSpPr>
          <p:cNvPr id="24" name="caution"/>
          <p:cNvSpPr/>
          <p:nvPr/>
        </p:nvSpPr>
        <p:spPr>
          <a:xfrm>
            <a:off x="6080760" y="3017520"/>
            <a:ext cx="2606040" cy="1051560"/>
          </a:xfrm>
          <a:prstGeom prst="roundRect">
            <a:avLst>
              <a:gd name="adj" fmla="val 14783"/>
            </a:avLst>
          </a:prstGeom>
          <a:solidFill>
            <a:schemeClr val="tx1"/>
          </a:solidFill>
          <a:ln/>
        </p:spPr>
      </p:sp>
      <p:sp>
        <p:nvSpPr>
          <p:cNvPr id="25" name="Shape 20"/>
          <p:cNvSpPr/>
          <p:nvPr/>
        </p:nvSpPr>
        <p:spPr>
          <a:xfrm>
            <a:off x="6217920" y="3273552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790" y="3376422"/>
            <a:ext cx="205740" cy="20574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766560" y="31546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검토 필수</a:t>
            </a:r>
            <a:endParaRPr lang="en-US" sz="1600" dirty="0"/>
          </a:p>
        </p:txBody>
      </p:sp>
      <p:sp>
        <p:nvSpPr>
          <p:cNvPr id="28" name="Text 22"/>
          <p:cNvSpPr txBox="1"/>
          <p:nvPr/>
        </p:nvSpPr>
        <p:spPr>
          <a:xfrm>
            <a:off x="6766560" y="3493008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근거·날짜·수치 확인</a:t>
            </a:r>
            <a:endParaRPr lang="en-US" sz="1400" dirty="0"/>
          </a:p>
        </p:txBody>
      </p:sp>
      <p:sp>
        <p:nvSpPr>
          <p:cNvPr id="29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30" name="Shape 24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입력 한 번으로 형식을 갖춘 초안이 나옵니다.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비교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같은 AI, 지시문만 바꿨을 뿐입니다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막연한 지시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481328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607058"/>
            <a:ext cx="251460" cy="2514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막연한 지시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"공문 써줘"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누구에게 쓰는지 모름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형식이 제각각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다시 고쳐야 함</a:t>
            </a:r>
            <a:endParaRPr lang="en-US" sz="1600" dirty="0"/>
          </a:p>
        </p:txBody>
      </p:sp>
      <p:sp>
        <p:nvSpPr>
          <p:cNvPr id="12" name="구체적 지시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accent1"/>
          </a:solidFill>
          <a:ln/>
        </p:spPr>
      </p:sp>
      <p:sp>
        <p:nvSpPr>
          <p:cNvPr id="13" name="Shape 10"/>
          <p:cNvSpPr/>
          <p:nvPr/>
        </p:nvSpPr>
        <p:spPr>
          <a:xfrm>
            <a:off x="4937760" y="1481328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490" y="1607058"/>
            <a:ext cx="251460" cy="251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62356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6가지를 넣은 지시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bg1"/>
                </a:solidFill>
              </a:rPr>
              <a:t>"시설 점검 안내, 사업장 대상, 붙임 포함, 공문 문체로"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대상에 맞는 문안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공문 형식 준수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바로 다듬을 수 있는 초안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결과물 제작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만들 문서 3가지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utput 1"/>
          <p:cNvSpPr/>
          <p:nvPr/>
        </p:nvSpPr>
        <p:spPr>
          <a:xfrm>
            <a:off x="457200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1641348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공문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안내·협조 요청</a:t>
            </a:r>
            <a:endParaRPr lang="en-US" sz="1400" dirty="0"/>
          </a:p>
        </p:txBody>
      </p:sp>
      <p:sp>
        <p:nvSpPr>
          <p:cNvPr id="11" name="pill 제목·본문·붙임"/>
          <p:cNvSpPr/>
          <p:nvPr/>
        </p:nvSpPr>
        <p:spPr>
          <a:xfrm>
            <a:off x="685800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제목·본문·붙임</a:t>
            </a:r>
            <a:endParaRPr lang="en-US" sz="1200" dirty="0"/>
          </a:p>
        </p:txBody>
      </p:sp>
      <p:sp>
        <p:nvSpPr>
          <p:cNvPr id="13" name="pill 공문 문체"/>
          <p:cNvSpPr/>
          <p:nvPr/>
        </p:nvSpPr>
        <p:spPr>
          <a:xfrm>
            <a:off x="685800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85800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공문 문체</a:t>
            </a:r>
            <a:endParaRPr lang="en-US" sz="1200" dirty="0"/>
          </a:p>
        </p:txBody>
      </p:sp>
      <p:sp>
        <p:nvSpPr>
          <p:cNvPr id="15" name="output 2"/>
          <p:cNvSpPr/>
          <p:nvPr/>
        </p:nvSpPr>
        <p:spPr>
          <a:xfrm>
            <a:off x="3264408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493008" y="1481328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028" y="1641348"/>
            <a:ext cx="320040" cy="32004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3493008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보고서</a:t>
            </a:r>
            <a:endParaRPr lang="en-US" sz="2000" dirty="0"/>
          </a:p>
        </p:txBody>
      </p:sp>
      <p:sp>
        <p:nvSpPr>
          <p:cNvPr id="19" name="Text 15"/>
          <p:cNvSpPr txBox="1"/>
          <p:nvPr/>
        </p:nvSpPr>
        <p:spPr>
          <a:xfrm>
            <a:off x="3493008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개조식 보고</a:t>
            </a:r>
            <a:endParaRPr lang="en-US" sz="1400" dirty="0"/>
          </a:p>
        </p:txBody>
      </p:sp>
      <p:sp>
        <p:nvSpPr>
          <p:cNvPr id="20" name="pill 현황·문제·대책"/>
          <p:cNvSpPr/>
          <p:nvPr/>
        </p:nvSpPr>
        <p:spPr>
          <a:xfrm>
            <a:off x="3493008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3493008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현황·문제·대책</a:t>
            </a:r>
            <a:endParaRPr lang="en-US" sz="1200" dirty="0"/>
          </a:p>
        </p:txBody>
      </p:sp>
      <p:sp>
        <p:nvSpPr>
          <p:cNvPr id="22" name="pill 핵심 요약"/>
          <p:cNvSpPr/>
          <p:nvPr/>
        </p:nvSpPr>
        <p:spPr>
          <a:xfrm>
            <a:off x="3493008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3493008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핵심 요약</a:t>
            </a:r>
            <a:endParaRPr lang="en-US" sz="1200" dirty="0"/>
          </a:p>
        </p:txBody>
      </p:sp>
      <p:sp>
        <p:nvSpPr>
          <p:cNvPr id="24" name="output 3"/>
          <p:cNvSpPr/>
          <p:nvPr/>
        </p:nvSpPr>
        <p:spPr>
          <a:xfrm>
            <a:off x="6071616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300216" y="1481328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236" y="1641348"/>
            <a:ext cx="320040" cy="320040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300216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민원 답변</a:t>
            </a:r>
            <a:endParaRPr lang="en-US" sz="2000" dirty="0"/>
          </a:p>
        </p:txBody>
      </p:sp>
      <p:sp>
        <p:nvSpPr>
          <p:cNvPr id="28" name="Text 23"/>
          <p:cNvSpPr txBox="1"/>
          <p:nvPr/>
        </p:nvSpPr>
        <p:spPr>
          <a:xfrm>
            <a:off x="6300216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정확하고 친절하게</a:t>
            </a:r>
            <a:endParaRPr lang="en-US" sz="1400" dirty="0"/>
          </a:p>
        </p:txBody>
      </p:sp>
      <p:sp>
        <p:nvSpPr>
          <p:cNvPr id="29" name="pill 사실 확인 문구"/>
          <p:cNvSpPr/>
          <p:nvPr/>
        </p:nvSpPr>
        <p:spPr>
          <a:xfrm>
            <a:off x="6300216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6300216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사실 확인 문구</a:t>
            </a:r>
            <a:endParaRPr lang="en-US" sz="1200" dirty="0"/>
          </a:p>
        </p:txBody>
      </p:sp>
      <p:sp>
        <p:nvSpPr>
          <p:cNvPr id="31" name="pill 정중한 어조"/>
          <p:cNvSpPr/>
          <p:nvPr/>
        </p:nvSpPr>
        <p:spPr>
          <a:xfrm>
            <a:off x="6300216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6300216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정중한 어조</a:t>
            </a:r>
            <a:endParaRPr lang="en-US" sz="1200" dirty="0"/>
          </a:p>
        </p:txBody>
      </p:sp>
      <p:sp>
        <p:nvSpPr>
          <p:cNvPr id="33" name="Text 28"/>
          <p:cNvSpPr txBox="1"/>
          <p:nvPr/>
        </p:nvSpPr>
        <p:spPr>
          <a:xfrm>
            <a:off x="457200" y="4224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2"/>
                </a:solidFill>
              </a:rPr>
              <a:t>※ 오늘은 가상 기관·가상 내용으로 연습합니다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실습 미션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25분 미션: 문서 초안 한 편 완성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ission"/>
          <p:cNvSpPr/>
          <p:nvPr/>
        </p:nvSpPr>
        <p:spPr>
          <a:xfrm>
            <a:off x="457200" y="1280160"/>
            <a:ext cx="2926080" cy="3200400"/>
          </a:xfrm>
          <a:prstGeom prst="roundRect">
            <a:avLst>
              <a:gd name="adj" fmla="val 5313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64592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508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5"/>
                </a:solidFill>
              </a:rPr>
              <a:t>MISSION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25분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업무 자료로 초안 한 편 만들기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완성하면 옆 사람에게 30초 발표</a:t>
            </a:r>
            <a:endParaRPr lang="en-US" sz="1400" dirty="0"/>
          </a:p>
        </p:txBody>
      </p:sp>
      <p:sp>
        <p:nvSpPr>
          <p:cNvPr id="13" name="mission step 1"/>
          <p:cNvSpPr/>
          <p:nvPr/>
        </p:nvSpPr>
        <p:spPr>
          <a:xfrm>
            <a:off x="3611880" y="128016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10분"/>
          <p:cNvSpPr/>
          <p:nvPr/>
        </p:nvSpPr>
        <p:spPr>
          <a:xfrm>
            <a:off x="3840480" y="158191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840480" y="15819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10분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846320" y="153619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764" y="1659636"/>
            <a:ext cx="246888" cy="246888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86400" y="138988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6요소로 지시문 쓰기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5486400" y="179222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가린 자료와 함께 입력</a:t>
            </a:r>
            <a:endParaRPr lang="en-US" sz="1400" dirty="0"/>
          </a:p>
        </p:txBody>
      </p:sp>
      <p:sp>
        <p:nvSpPr>
          <p:cNvPr id="20" name="mission step 2"/>
          <p:cNvSpPr/>
          <p:nvPr/>
        </p:nvSpPr>
        <p:spPr>
          <a:xfrm>
            <a:off x="3611880" y="237744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pill 10분"/>
          <p:cNvSpPr/>
          <p:nvPr/>
        </p:nvSpPr>
        <p:spPr>
          <a:xfrm>
            <a:off x="3840480" y="267919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3840480" y="267919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10분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4846320" y="263347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764" y="2756916"/>
            <a:ext cx="246888" cy="24688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486400" y="248716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결과 검토·수정</a:t>
            </a:r>
            <a:endParaRPr lang="en-US" sz="16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0" y="288950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근거·수치를 확인</a:t>
            </a:r>
            <a:endParaRPr lang="en-US" sz="1400" dirty="0"/>
          </a:p>
        </p:txBody>
      </p:sp>
      <p:sp>
        <p:nvSpPr>
          <p:cNvPr id="27" name="mission step 3"/>
          <p:cNvSpPr/>
          <p:nvPr/>
        </p:nvSpPr>
        <p:spPr>
          <a:xfrm>
            <a:off x="3611880" y="347472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pill 5분"/>
          <p:cNvSpPr/>
          <p:nvPr/>
        </p:nvSpPr>
        <p:spPr>
          <a:xfrm>
            <a:off x="3840480" y="377647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3840480" y="377647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5분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4846320" y="373075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764" y="3854196"/>
            <a:ext cx="246888" cy="246888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5486400" y="35844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저장·발표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486400" y="398678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틀로 저장하고 공유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2 · O / X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AI가 쓴 근거와 수치, 그대로 써도 될까요?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"/>
          <p:cNvSpPr/>
          <p:nvPr/>
        </p:nvSpPr>
        <p:spPr>
          <a:xfrm>
            <a:off x="45720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accent1"/>
                </a:solidFill>
              </a:rPr>
              <a:t>O</a:t>
            </a:r>
            <a:endParaRPr lang="en-US" sz="9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그대로 써도 된다</a:t>
            </a:r>
            <a:endParaRPr lang="en-US" sz="2000" dirty="0"/>
          </a:p>
        </p:txBody>
      </p:sp>
      <p:sp>
        <p:nvSpPr>
          <p:cNvPr id="9" name="X"/>
          <p:cNvSpPr/>
          <p:nvPr/>
        </p:nvSpPr>
        <p:spPr>
          <a:xfrm>
            <a:off x="466344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6344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bg1"/>
                </a:solidFill>
              </a:rPr>
              <a:t>X</a:t>
            </a:r>
            <a:endParaRPr lang="en-US" sz="96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확인이 필요하다</a:t>
            </a:r>
            <a:endParaRPr lang="en-US" sz="2000" dirty="0"/>
          </a:p>
        </p:txBody>
      </p:sp>
      <p:sp>
        <p:nvSpPr>
          <p:cNvPr id="12" name="note"/>
          <p:cNvSpPr/>
          <p:nvPr/>
        </p:nvSpPr>
        <p:spPr>
          <a:xfrm>
            <a:off x="457200" y="35661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13" name="Shape 11"/>
          <p:cNvSpPr/>
          <p:nvPr/>
        </p:nvSpPr>
        <p:spPr>
          <a:xfrm>
            <a:off x="658368" y="36850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3790188"/>
            <a:ext cx="210312" cy="210312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234440" y="36027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참여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O, X 중 하나를 손으로 표시해 주세요. 아래 버튼을 누르면 정답이 나옵니다.</a:t>
            </a:r>
            <a:endParaRPr lang="en-US" sz="1500" dirty="0"/>
          </a:p>
        </p:txBody>
      </p:sp>
      <p:sp>
        <p:nvSpPr>
          <p:cNvPr id="16" name="answer button"/>
          <p:cNvSpPr/>
          <p:nvPr/>
        </p:nvSpPr>
        <p:spPr>
          <a:xfrm>
            <a:off x="3429000" y="4297680"/>
            <a:ext cx="2286000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42900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정답 보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정답 보기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정답 · 안심 사용 6원칙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정답은 X, 확인은 사람의 몫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answer"/>
          <p:cNvSpPr/>
          <p:nvPr/>
        </p:nvSpPr>
        <p:spPr>
          <a:xfrm>
            <a:off x="457200" y="1280160"/>
            <a:ext cx="3017520" cy="3200400"/>
          </a:xfrm>
          <a:prstGeom prst="roundRect">
            <a:avLst>
              <a:gd name="adj" fmla="val 5152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chemeClr val="accent2"/>
                </a:solidFill>
              </a:rPr>
              <a:t>X</a:t>
            </a:r>
            <a:endParaRPr lang="en-US" sz="9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432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AI는 그럴듯하게 틀릴 수 있습니다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6118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최종 책임은 항상 사람에게 있습니다</a:t>
            </a:r>
            <a:endParaRPr lang="en-US" sz="1400" dirty="0"/>
          </a:p>
        </p:txBody>
      </p:sp>
      <p:sp>
        <p:nvSpPr>
          <p:cNvPr id="10" name="rule 1"/>
          <p:cNvSpPr/>
          <p:nvPr/>
        </p:nvSpPr>
        <p:spPr>
          <a:xfrm>
            <a:off x="3703320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80" y="1650492"/>
            <a:ext cx="228600" cy="22860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416552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개인정보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416552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민원인 정보는 가리기</a:t>
            </a:r>
            <a:endParaRPr lang="en-US" sz="1400" dirty="0"/>
          </a:p>
        </p:txBody>
      </p:sp>
      <p:sp>
        <p:nvSpPr>
          <p:cNvPr id="15" name="rule 2"/>
          <p:cNvSpPr/>
          <p:nvPr/>
        </p:nvSpPr>
        <p:spPr>
          <a:xfrm>
            <a:off x="6227064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64224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24" y="1650492"/>
            <a:ext cx="228600" cy="2286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6940296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비공개 제외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6940296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비공개는 입력 금지</a:t>
            </a:r>
            <a:endParaRPr lang="en-US" sz="1400" dirty="0"/>
          </a:p>
        </p:txBody>
      </p:sp>
      <p:sp>
        <p:nvSpPr>
          <p:cNvPr id="20" name="rule 3"/>
          <p:cNvSpPr/>
          <p:nvPr/>
        </p:nvSpPr>
        <p:spPr>
          <a:xfrm>
            <a:off x="3703320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3840480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80" y="2747772"/>
            <a:ext cx="228600" cy="2286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416552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근거 확인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4416552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법령·수치는 원문 대조</a:t>
            </a:r>
            <a:endParaRPr lang="en-US" sz="1400" dirty="0"/>
          </a:p>
        </p:txBody>
      </p:sp>
      <p:sp>
        <p:nvSpPr>
          <p:cNvPr id="25" name="rule 4"/>
          <p:cNvSpPr/>
          <p:nvPr/>
        </p:nvSpPr>
        <p:spPr>
          <a:xfrm>
            <a:off x="6227064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6364224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24" y="2747772"/>
            <a:ext cx="228600" cy="22860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940296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사용 표시</a:t>
            </a:r>
            <a:endParaRPr lang="en-US" sz="1400" dirty="0"/>
          </a:p>
        </p:txBody>
      </p:sp>
      <p:sp>
        <p:nvSpPr>
          <p:cNvPr id="29" name="Text 23"/>
          <p:cNvSpPr txBox="1"/>
          <p:nvPr/>
        </p:nvSpPr>
        <p:spPr>
          <a:xfrm>
            <a:off x="6940296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기관 지침에 따라 표기</a:t>
            </a:r>
            <a:endParaRPr lang="en-US" sz="1400" dirty="0"/>
          </a:p>
        </p:txBody>
      </p:sp>
      <p:sp>
        <p:nvSpPr>
          <p:cNvPr id="30" name="rule 5"/>
          <p:cNvSpPr/>
          <p:nvPr/>
        </p:nvSpPr>
        <p:spPr>
          <a:xfrm>
            <a:off x="3703320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3840480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4780" y="3845052"/>
            <a:ext cx="228600" cy="228600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4416552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지침 따르기</a:t>
            </a:r>
            <a:endParaRPr lang="en-US" sz="1400" dirty="0"/>
          </a:p>
        </p:txBody>
      </p:sp>
      <p:sp>
        <p:nvSpPr>
          <p:cNvPr id="34" name="Text 27"/>
          <p:cNvSpPr txBox="1"/>
          <p:nvPr/>
        </p:nvSpPr>
        <p:spPr>
          <a:xfrm>
            <a:off x="4416552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기관 AI 활용 지침 우선</a:t>
            </a:r>
            <a:endParaRPr lang="en-US" sz="1400" dirty="0"/>
          </a:p>
        </p:txBody>
      </p:sp>
      <p:sp>
        <p:nvSpPr>
          <p:cNvPr id="35" name="rule 6"/>
          <p:cNvSpPr/>
          <p:nvPr/>
        </p:nvSpPr>
        <p:spPr>
          <a:xfrm>
            <a:off x="6227064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364224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3845052"/>
            <a:ext cx="228600" cy="228600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940296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기록 남기기</a:t>
            </a:r>
            <a:endParaRPr lang="en-US" sz="1400" dirty="0"/>
          </a:p>
        </p:txBody>
      </p:sp>
      <p:sp>
        <p:nvSpPr>
          <p:cNvPr id="39" name="Text 31"/>
          <p:cNvSpPr txBox="1"/>
          <p:nvPr/>
        </p:nvSpPr>
        <p:spPr>
          <a:xfrm>
            <a:off x="6940296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쓴 지시문 보관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STEP 04 · 반복 자동화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잘 된 지시문은 '틀'로 저장합니다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template window"/>
          <p:cNvSpPr/>
          <p:nvPr/>
        </p:nvSpPr>
        <p:spPr>
          <a:xfrm>
            <a:off x="457200" y="1280160"/>
            <a:ext cx="5394960" cy="2286000"/>
          </a:xfrm>
          <a:prstGeom prst="roundRect">
            <a:avLst>
              <a:gd name="adj" fmla="val 6800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5331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부서 공용 템플릿 (저장해 두고 [ ]만 바꿔 씁니다)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명령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[문서 종류]를 작성해 줘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05740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맥락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[대상]에게 [목적]으로 안내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42316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페르소나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[부서] [직급]입니다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7889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포맷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제목·본문·[붙임]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15468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어조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공문 문체로</a:t>
            </a:r>
            <a:endParaRPr lang="en-US" sz="1500" dirty="0"/>
          </a:p>
        </p:txBody>
      </p:sp>
      <p:sp>
        <p:nvSpPr>
          <p:cNvPr id="13" name="template step 1"/>
          <p:cNvSpPr/>
          <p:nvPr/>
        </p:nvSpPr>
        <p:spPr>
          <a:xfrm>
            <a:off x="6080760" y="1280160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99632" y="143560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199632" y="1435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693408" y="1316736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잘 된 지시문 저장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693408" y="164592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메모 앱·문서에 보관</a:t>
            </a:r>
            <a:endParaRPr lang="en-US" sz="1400" dirty="0"/>
          </a:p>
        </p:txBody>
      </p:sp>
      <p:sp>
        <p:nvSpPr>
          <p:cNvPr id="18" name="template step 2"/>
          <p:cNvSpPr/>
          <p:nvPr/>
        </p:nvSpPr>
        <p:spPr>
          <a:xfrm>
            <a:off x="6080760" y="2066544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99632" y="222199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199632" y="2221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693408" y="2103120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바뀌는 곳을 [ ]로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693408" y="243230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날짜·대상·내용</a:t>
            </a:r>
            <a:endParaRPr lang="en-US" sz="1400" dirty="0"/>
          </a:p>
        </p:txBody>
      </p:sp>
      <p:sp>
        <p:nvSpPr>
          <p:cNvPr id="23" name="template step 3"/>
          <p:cNvSpPr/>
          <p:nvPr/>
        </p:nvSpPr>
        <p:spPr>
          <a:xfrm>
            <a:off x="6080760" y="2852928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99632" y="30083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199632" y="3008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693408" y="2889504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다음엔 [ ]만 채우기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693408" y="321868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같은 품질로 완성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37490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템플릿이 쌓이면 </a:t>
            </a:r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'부서 자산'</a:t>
            </a:r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이 됩니다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매주·매달 반복되는 문서를 몇 분으로 줄여 줍니다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05 · 성과 확산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나에서 기관까지, 한 계단씩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air 1"/>
          <p:cNvSpPr/>
          <p:nvPr/>
        </p:nvSpPr>
        <p:spPr>
          <a:xfrm>
            <a:off x="457200" y="3337560"/>
            <a:ext cx="1892808" cy="1143000"/>
          </a:xfrm>
          <a:prstGeom prst="roundRect">
            <a:avLst>
              <a:gd name="adj" fmla="val 136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1792" y="34747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347472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나 먼저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99592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업무 1개 줄이기</a:t>
            </a:r>
            <a:endParaRPr lang="en-US" sz="1400" dirty="0"/>
          </a:p>
        </p:txBody>
      </p:sp>
      <p:sp>
        <p:nvSpPr>
          <p:cNvPr id="11" name="stair 2"/>
          <p:cNvSpPr/>
          <p:nvPr/>
        </p:nvSpPr>
        <p:spPr>
          <a:xfrm>
            <a:off x="2569464" y="2834640"/>
            <a:ext cx="1892808" cy="1645920"/>
          </a:xfrm>
          <a:prstGeom prst="roundRect">
            <a:avLst>
              <a:gd name="adj" fmla="val 944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34056" y="297180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734056" y="2971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255264" y="297180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팀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752344" y="349300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템플릿 함께 쓰기</a:t>
            </a:r>
            <a:endParaRPr lang="en-US" sz="1400" dirty="0"/>
          </a:p>
        </p:txBody>
      </p:sp>
      <p:sp>
        <p:nvSpPr>
          <p:cNvPr id="16" name="stair 3"/>
          <p:cNvSpPr/>
          <p:nvPr/>
        </p:nvSpPr>
        <p:spPr>
          <a:xfrm>
            <a:off x="4681728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246888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846320" y="24688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367528" y="246888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부서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64608" y="29900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공용 폴더·미니 강의</a:t>
            </a:r>
            <a:endParaRPr lang="en-US" sz="1400" dirty="0"/>
          </a:p>
        </p:txBody>
      </p:sp>
      <p:sp>
        <p:nvSpPr>
          <p:cNvPr id="21" name="stair 4"/>
          <p:cNvSpPr/>
          <p:nvPr/>
        </p:nvSpPr>
        <p:spPr>
          <a:xfrm>
            <a:off x="6793992" y="1828800"/>
            <a:ext cx="1892808" cy="2651760"/>
          </a:xfrm>
          <a:prstGeom prst="roundRect">
            <a:avLst>
              <a:gd name="adj" fmla="val 8213"/>
            </a:avLst>
          </a:prstGeom>
          <a:solidFill>
            <a:schemeClr val="accent2"/>
          </a:solidFill>
          <a:ln/>
        </p:spPr>
      </p:sp>
      <p:sp>
        <p:nvSpPr>
          <p:cNvPr id="22" name="Shape 20"/>
          <p:cNvSpPr/>
          <p:nvPr/>
        </p:nvSpPr>
        <p:spPr>
          <a:xfrm>
            <a:off x="6958584" y="1965960"/>
            <a:ext cx="420624" cy="420624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958584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7479792" y="196596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기관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976872" y="248716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활용 기준 마련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1280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절약한 시간을 기록해 보세요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우리 강의 방식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이해하고, 따라 하고, 결과물이 남습니다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ase"/>
          <p:cNvSpPr/>
          <p:nvPr/>
        </p:nvSpPr>
        <p:spPr>
          <a:xfrm>
            <a:off x="457200" y="1280160"/>
            <a:ext cx="8229600" cy="822960"/>
          </a:xfrm>
          <a:prstGeom prst="roundRect">
            <a:avLst>
              <a:gd name="adj" fmla="val 18889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실제 업무 화면을 띄우고 </a:t>
            </a:r>
            <a:pPr indent="0" marL="0">
              <a:buNone/>
            </a:pPr>
            <a:r>
              <a:rPr lang="en-US" sz="2000" b="1" dirty="0">
                <a:solidFill>
                  <a:srgbClr val="60A5FA"/>
                </a:solidFill>
              </a:rPr>
              <a:t>한 단계씩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따라 하는 실습형</a:t>
            </a:r>
            <a:endParaRPr lang="en-US" sz="2000" dirty="0"/>
          </a:p>
        </p:txBody>
      </p:sp>
      <p:sp>
        <p:nvSpPr>
          <p:cNvPr id="8" name="method 1"/>
          <p:cNvSpPr/>
          <p:nvPr/>
        </p:nvSpPr>
        <p:spPr>
          <a:xfrm>
            <a:off x="457200" y="2331720"/>
            <a:ext cx="2615184" cy="2148840"/>
          </a:xfrm>
          <a:prstGeom prst="roundRect">
            <a:avLst>
              <a:gd name="adj" fmla="val 723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51460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2656332"/>
            <a:ext cx="283464" cy="283464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417320" y="2514600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chemeClr val="accent1"/>
                </a:solidFill>
              </a:rPr>
              <a:t>TEACH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2004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일의 흐름에 맞춰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685800" y="37490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실제 업무와 연결되는 설명</a:t>
            </a:r>
            <a:endParaRPr lang="en-US" sz="1400" dirty="0"/>
          </a:p>
        </p:txBody>
      </p:sp>
      <p:sp>
        <p:nvSpPr>
          <p:cNvPr id="14" name="method 2"/>
          <p:cNvSpPr/>
          <p:nvPr/>
        </p:nvSpPr>
        <p:spPr>
          <a:xfrm>
            <a:off x="3264408" y="2331720"/>
            <a:ext cx="2615184" cy="2148840"/>
          </a:xfrm>
          <a:prstGeom prst="roundRect">
            <a:avLst>
              <a:gd name="adj" fmla="val 723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493008" y="251460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2656332"/>
            <a:ext cx="283464" cy="283464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4224528" y="2514600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chemeClr val="accent1"/>
                </a:solidFill>
              </a:rPr>
              <a:t>PRACTICE</a:t>
            </a:r>
            <a:endParaRPr lang="en-US" sz="1600" dirty="0"/>
          </a:p>
        </p:txBody>
      </p:sp>
      <p:sp>
        <p:nvSpPr>
          <p:cNvPr id="18" name="Text 14"/>
          <p:cNvSpPr txBox="1"/>
          <p:nvPr/>
        </p:nvSpPr>
        <p:spPr>
          <a:xfrm>
            <a:off x="3493008" y="32004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듣고, 해보고</a:t>
            </a:r>
            <a:endParaRPr lang="en-US" sz="1800" dirty="0"/>
          </a:p>
        </p:txBody>
      </p:sp>
      <p:sp>
        <p:nvSpPr>
          <p:cNvPr id="19" name="Text 15"/>
          <p:cNvSpPr txBox="1"/>
          <p:nvPr/>
        </p:nvSpPr>
        <p:spPr>
          <a:xfrm>
            <a:off x="3493008" y="37490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것으로 직접 만들어 보기</a:t>
            </a:r>
            <a:endParaRPr lang="en-US" sz="1400" dirty="0"/>
          </a:p>
        </p:txBody>
      </p:sp>
      <p:sp>
        <p:nvSpPr>
          <p:cNvPr id="20" name="method 3"/>
          <p:cNvSpPr/>
          <p:nvPr/>
        </p:nvSpPr>
        <p:spPr>
          <a:xfrm>
            <a:off x="6071616" y="2331720"/>
            <a:ext cx="2615184" cy="2148840"/>
          </a:xfrm>
          <a:prstGeom prst="roundRect">
            <a:avLst>
              <a:gd name="adj" fmla="val 723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300216" y="2514600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2656332"/>
            <a:ext cx="283464" cy="283464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7031736" y="2514600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chemeClr val="accent1"/>
                </a:solidFill>
              </a:rPr>
              <a:t>RESULT</a:t>
            </a:r>
            <a:endParaRPr lang="en-US" sz="1600" dirty="0"/>
          </a:p>
        </p:txBody>
      </p:sp>
      <p:sp>
        <p:nvSpPr>
          <p:cNvPr id="24" name="Text 19"/>
          <p:cNvSpPr txBox="1"/>
          <p:nvPr/>
        </p:nvSpPr>
        <p:spPr>
          <a:xfrm>
            <a:off x="6300216" y="32004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끝나면 남는 결과물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6300216" y="37490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부서별 AI 활용 시나리오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최근 현장 · 2026.10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지금도 현장에서 이렇게 진행합니다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최근 현장 사진" descr="/home/claude/photos_s/c2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" y="1280160"/>
            <a:ext cx="5029200" cy="2286000"/>
          </a:xfrm>
          <a:prstGeom prst="rect">
            <a:avLst/>
          </a:prstGeom>
        </p:spPr>
      </p:pic>
      <p:sp>
        <p:nvSpPr>
          <p:cNvPr id="7" name="field fact 1"/>
          <p:cNvSpPr/>
          <p:nvPr/>
        </p:nvSpPr>
        <p:spPr>
          <a:xfrm>
            <a:off x="5715000" y="1280160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852160" y="14264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1540764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46520" y="1335024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2026년 10월 22일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446520" y="168249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전남대학교 강의실</a:t>
            </a:r>
            <a:endParaRPr lang="en-US" sz="1400" dirty="0"/>
          </a:p>
        </p:txBody>
      </p:sp>
      <p:sp>
        <p:nvSpPr>
          <p:cNvPr id="12" name="field fact 2"/>
          <p:cNvSpPr/>
          <p:nvPr/>
        </p:nvSpPr>
        <p:spPr>
          <a:xfrm>
            <a:off x="5715000" y="2121408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852160" y="226771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460" y="2382012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446520" y="217627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지역산업맞춤형 일자리창출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446520" y="252374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교육 과정</a:t>
            </a:r>
            <a:endParaRPr lang="en-US" sz="1400" dirty="0"/>
          </a:p>
        </p:txBody>
      </p:sp>
      <p:sp>
        <p:nvSpPr>
          <p:cNvPr id="17" name="field fact 3"/>
          <p:cNvSpPr/>
          <p:nvPr/>
        </p:nvSpPr>
        <p:spPr>
          <a:xfrm>
            <a:off x="5715000" y="2962656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85216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460" y="322326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46520" y="3017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1인 1PC 실습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6446520" y="33649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자료로 직접 제작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457200" y="3611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수강생 얼굴은 가림 처리했습니다</a:t>
            </a:r>
            <a:endParaRPr lang="en-US" sz="1200" dirty="0"/>
          </a:p>
        </p:txBody>
      </p:sp>
      <p:sp>
        <p:nvSpPr>
          <p:cNvPr id="23" name="note"/>
          <p:cNvSpPr/>
          <p:nvPr/>
        </p:nvSpPr>
        <p:spPr>
          <a:xfrm>
            <a:off x="457200" y="3977640"/>
            <a:ext cx="8229600" cy="548640"/>
          </a:xfrm>
          <a:prstGeom prst="roundRect">
            <a:avLst>
              <a:gd name="adj" fmla="val 28333"/>
            </a:avLst>
          </a:prstGeom>
          <a:solidFill>
            <a:schemeClr val="accent6"/>
          </a:solidFill>
          <a:ln/>
        </p:spPr>
      </p:sp>
      <p:sp>
        <p:nvSpPr>
          <p:cNvPr id="24" name="Shape 18"/>
          <p:cNvSpPr/>
          <p:nvPr/>
        </p:nvSpPr>
        <p:spPr>
          <a:xfrm>
            <a:off x="658368" y="404164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146804"/>
            <a:ext cx="210312" cy="21031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234440" y="4014216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현장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시연 → 따라 하기 → 내 자료로 만들기 순서로 진행합니다.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오늘의 정리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내 손에 남은 것 체크하기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eck 1"/>
          <p:cNvSpPr/>
          <p:nvPr/>
        </p:nvSpPr>
        <p:spPr>
          <a:xfrm>
            <a:off x="45720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169164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공문·보고서 초안 틀</a:t>
            </a:r>
            <a:endParaRPr lang="en-US" sz="1600" dirty="0"/>
          </a:p>
        </p:txBody>
      </p:sp>
      <p:sp>
        <p:nvSpPr>
          <p:cNvPr id="10" name="check 2"/>
          <p:cNvSpPr/>
          <p:nvPr/>
        </p:nvSpPr>
        <p:spPr>
          <a:xfrm>
            <a:off x="466344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1947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632" y="169164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6928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민원 답변 초안 (정확·친절)</a:t>
            </a:r>
            <a:endParaRPr lang="en-US" sz="1600" dirty="0"/>
          </a:p>
        </p:txBody>
      </p:sp>
      <p:sp>
        <p:nvSpPr>
          <p:cNvPr id="14" name="check 3"/>
          <p:cNvSpPr/>
          <p:nvPr/>
        </p:nvSpPr>
        <p:spPr>
          <a:xfrm>
            <a:off x="45720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323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292608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부서 공용 템플릿</a:t>
            </a:r>
            <a:endParaRPr lang="en-US" sz="1600" dirty="0"/>
          </a:p>
        </p:txBody>
      </p:sp>
      <p:sp>
        <p:nvSpPr>
          <p:cNvPr id="18" name="check 4"/>
          <p:cNvSpPr/>
          <p:nvPr/>
        </p:nvSpPr>
        <p:spPr>
          <a:xfrm>
            <a:off x="466344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91947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632" y="292608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안심 사용 6원칙 (확인은 사람)</a:t>
            </a:r>
            <a:endParaRPr lang="en-US" sz="1600" dirty="0"/>
          </a:p>
        </p:txBody>
      </p:sp>
      <p:sp>
        <p:nvSpPr>
          <p:cNvPr id="22" name="tomorrow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731520" y="384048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내일 AI로 줄여 볼 문서 1개를 적어 보세요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다음 단계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내일부터 3단계, 그리고 더 알아보기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next 1"/>
          <p:cNvSpPr/>
          <p:nvPr/>
        </p:nvSpPr>
        <p:spPr>
          <a:xfrm>
            <a:off x="457200" y="128016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8132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600200"/>
            <a:ext cx="237744" cy="2377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2588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줄일 업무 1개 정하기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73736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가장 오래 걸리는 문서</a:t>
            </a:r>
            <a:endParaRPr lang="en-US" sz="1400" dirty="0"/>
          </a:p>
        </p:txBody>
      </p:sp>
      <p:sp>
        <p:nvSpPr>
          <p:cNvPr id="11" name="next 2"/>
          <p:cNvSpPr/>
          <p:nvPr/>
        </p:nvSpPr>
        <p:spPr>
          <a:xfrm>
            <a:off x="457200" y="224028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244144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560320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325880" y="2331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6요소로 지시문 쓰기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1325880" y="269748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오늘 만든 틀로 초안 한 편</a:t>
            </a:r>
            <a:endParaRPr lang="en-US" sz="1400" dirty="0"/>
          </a:p>
        </p:txBody>
      </p:sp>
      <p:sp>
        <p:nvSpPr>
          <p:cNvPr id="16" name="next 3"/>
          <p:cNvSpPr/>
          <p:nvPr/>
        </p:nvSpPr>
        <p:spPr>
          <a:xfrm>
            <a:off x="457200" y="320040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40080" y="340156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3520440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25880" y="3291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부서에 한 번 공유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1325880" y="365760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2주 안에 동료 1명에게</a:t>
            </a:r>
            <a:endParaRPr lang="en-US" sz="1400" dirty="0"/>
          </a:p>
        </p:txBody>
      </p:sp>
      <p:sp>
        <p:nvSpPr>
          <p:cNvPr id="21" name="QR 강의 문의"/>
          <p:cNvSpPr/>
          <p:nvPr/>
        </p:nvSpPr>
        <p:spPr>
          <a:xfrm>
            <a:off x="52120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2" name="QR 강의 문의" descr="/home/claude/img2/qr_contac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1417320"/>
            <a:ext cx="1371600" cy="137160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120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문의</a:t>
            </a:r>
            <a:endParaRPr lang="en-US" sz="1600" dirty="0"/>
          </a:p>
        </p:txBody>
      </p:sp>
      <p:sp>
        <p:nvSpPr>
          <p:cNvPr id="24" name="Text 18"/>
          <p:cNvSpPr txBox="1"/>
          <p:nvPr/>
        </p:nvSpPr>
        <p:spPr>
          <a:xfrm>
            <a:off x="52120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5" name="QR 전자책·템플릿"/>
          <p:cNvSpPr/>
          <p:nvPr/>
        </p:nvSpPr>
        <p:spPr>
          <a:xfrm>
            <a:off x="70408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6" name="QR 전자책·템플릿" descr="/home/claude/img2/qr_shop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8040" y="1417320"/>
            <a:ext cx="1371600" cy="137160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0408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전자책·템플릿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70408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416052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AI는 일을 대신하는 도구가 아니라, 시간을 돌려주는 도구입니다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457200" y="44256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문의 80284@naver.com · 인공지능디지털연구소(AIDL) 최재향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DL Style Guide v1.0">
  <a:themeElements>
    <a:clrScheme name="AIDL Style Guide v1.0">
      <a:dk1>
        <a:srgbClr val="0F172A"/>
      </a:dk1>
      <a:lt1>
        <a:srgbClr val="FFFFFF"/>
      </a:lt1>
      <a:dk2>
        <a:srgbClr val="334155"/>
      </a:dk2>
      <a:lt2>
        <a:srgbClr val="F8FAFC"/>
      </a:lt2>
      <a:accent1>
        <a:srgbClr val="2563EB"/>
      </a:accent1>
      <a:accent2>
        <a:srgbClr val="10B981"/>
      </a:accent2>
      <a:accent3>
        <a:srgbClr val="94A3B8"/>
      </a:accent3>
      <a:accent4>
        <a:srgbClr val="1E293B"/>
      </a:accent4>
      <a:accent5>
        <a:srgbClr val="60A5FA"/>
      </a:accent5>
      <a:accent6>
        <a:srgbClr val="DBEAFE"/>
      </a:accent6>
      <a:hlink>
        <a:srgbClr val="2563EB"/>
      </a:hlink>
      <a:folHlink>
        <a:srgbClr val="334155"/>
      </a:folHlink>
    </a:clrScheme>
    <a:fontScheme name="AIDL Style Guide v1.0">
      <a:majorFont>
        <a:latin typeface="Pretendar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retendar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공공기관 AI 업무혁신 — 교육생용 강의안</dc:title>
  <dc:subject>PptxGenJS Presentation</dc:subject>
  <dc:creator>최재향 (인공지능디지털연구소)</dc:creator>
  <cp:lastModifiedBy>최재향 (인공지능디지털연구소)</cp:lastModifiedBy>
  <cp:revision>1</cp:revision>
  <dcterms:created xsi:type="dcterms:W3CDTF">2026-10-27T11:15:55Z</dcterms:created>
  <dcterms:modified xsi:type="dcterms:W3CDTF">2026-10-27T11:15:55Z</dcterms:modified>
</cp:coreProperties>
</file>