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a6aaac2e-773e-94e9-3d89-64464633ced0}">
          <p14:sldIdLst>
            <p14:sldId id="257"/>
            <p14:sldId id="258"/>
            <p14:sldId id="259"/>
            <p14:sldId id="260"/>
            <p14:sldId id="261"/>
          </p14:sldIdLst>
        </p14:section>
        <p14:section name="목차" id="{aac4d2b5-7647-e417-108e-83c6a45b6691}">
          <p14:sldIdLst>
            <p14:sldId id="262"/>
          </p14:sldIdLst>
        </p14:section>
        <p14:section name="방법론" id="{58f23741-f607-5315-a099-12b000711e3f}">
          <p14:sldIdLst>
            <p14:sldId id="263"/>
          </p14:sldIdLst>
        </p14:section>
        <p14:section name="STEP 01" id="{37ed701b-c9f4-4da4-239b-73d3c6a55b94}">
          <p14:sldIdLst>
            <p14:sldId id="264"/>
          </p14:sldIdLst>
        </p14:section>
        <p14:section name="STEP 02" id="{6a88425d-ed7a-3261-6f25-33fb09264b1d}">
          <p14:sldIdLst>
            <p14:sldId id="265"/>
          </p14:sldIdLst>
        </p14:section>
        <p14:section name="AI 기본기" id="{08f4def9-c8b8-b045-2fa4-03cd626b69bc}">
          <p14:sldIdLst>
            <p14:sldId id="266"/>
            <p14:sldId id="267"/>
            <p14:sldId id="268"/>
            <p14:sldId id="269"/>
          </p14:sldIdLst>
        </p14:section>
        <p14:section name="STEP 03" id="{3dbe0f99-6f40-99b6-e8e5-ebae60755de3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STEP 04" id="{a35fd30d-6d31-bc92-24fd-15135514e1d0}">
          <p14:sldIdLst>
            <p14:sldId id="277"/>
          </p14:sldIdLst>
        </p14:section>
        <p14:section name="STEP 05" id="{d3344b74-c643-7441-88c6-fea28167d3cf}">
          <p14:sldIdLst>
            <p14:sldId id="278"/>
          </p14:sldIdLst>
        </p14:section>
        <p14:section name="사례" id="{7a3010e2-c05b-8207-2eac-a20487d3fce2}">
          <p14:sldIdLst>
            <p14:sldId id="279"/>
            <p14:sldId id="280"/>
          </p14:sldIdLst>
        </p14:section>
        <p14:section name="마무리" id="{be25acec-e751-1b4a-e7ba-6364c90767eb}">
          <p14:sldIdLst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업무 자료로 결과물을 직접 만들어 가십니다. (표지 사진은 강의 장면을 AI로 연출한 이미지입니다.)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'설명 30%, 직접 만들기 70%' 같은 구성은 과정에 맞게 말씀하세요.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① 업무용 프롬프트 ② 보고서·회의록 초안 틀 ③ 반복업무 자동화 템플릿 ④ AI 안심 사용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조정하세요(예: C가 많으면 '초안 만들기' 비중 확대).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'이번 주 가장 오래 걸린 문서 작업이 뭐였나요?' 2~3명에게 짧게 듣기. 왼쪽 빈 문서 vs 오른쪽 AI 초안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업무 정의 → 흐름 설계 → 결과물 제작 → 반복업무 자동화 → 성과 확산.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워크시트에 업무 3개 기재 → 기준 3개 체크 → 1개 선택.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 = 입력 + 구조 + 초안 + 검토. 가운데 '초안'만 AI의 몫이라는 점을 강조.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6요소를 순서대로 읽기. 가장 많이 빠뜨리는 것은 '맥락'. 다음 슬라이드에서 실제 입력 화면으로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담당자·기한 같은 사실은 AI가 만든 것이 아니라 메모에서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메모로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문서 중 내 업무와 가장 가까운 1개를 고르게 합니다. 이후 미션에서 이 문서를 만듭니다. 안내문·공문·요약·홍보 문구도 같은 방식입니다.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보고서: 표지부터 한눈에. AI 지시문 한 줄: "2026년 하반기 AI 업무혁신 추진 보고서의 표지와 목차를 만들어 줘" (샘플은 가상 기관·가상 내용입니다.)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회의록: 결정과 할 일을 분리. AI 지시문 한 줄: "메모를 결정사항은 목록, 할 일은 표로 회의록으로 정리해 줘" (샘플은 가상 기관·가상 내용입니다.)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기획서: 네 칸으로 한 장 완성. AI 지시문 한 줄: "직원 AI 교육 운영안을 목적·대상·일정·예산 네 칸으로 정리해 줘" (샘플은 가상 기관·가상 내용입니다.)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[25분 실습] 타이머를 화면에 띄우세요. 막힌 분께는 '명령·맥락·포맷'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 (슬라이드쇼에서 '정답 보기' 클릭)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공공기관·학교 대상이면 기관의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'숫자로 남기기'. 교육 후 2주 안에 팀원 1명에게 가르쳐 보기를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실제 현장 사례(여수산단 직장인 15명, 7시간 실습). 반나절 특강부터 종일 실습까지 일정에 맞춰 조정 가능함을 안내.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행사 정보는 사진 속 현수막을 읽은 것이므로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써 볼 업무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 QR은 홈페이지(jaehyang68.github.io/aidl-home)의 문의·구매 영역으로 연결됩니다.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-6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22.xml"/><Relationship Id="rId10" Type="http://schemas.openxmlformats.org/officeDocument/2006/relationships/slide" Target="slide23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image" Target="../media/image-12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image" Target="../media/image-13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7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21.xml"/><Relationship Id="rId2" Type="http://schemas.openxmlformats.org/officeDocument/2006/relationships/image" Target="../media/image-20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image" Target="../media/image-21-4.png"/><Relationship Id="rId6" Type="http://schemas.openxmlformats.org/officeDocument/2006/relationships/image" Target="../media/image-21-5.png"/><Relationship Id="rId7" Type="http://schemas.openxmlformats.org/officeDocument/2006/relationships/image" Target="../media/image-21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image" Target="../media/image-25-3.png"/><Relationship Id="rId5" Type="http://schemas.openxmlformats.org/officeDocument/2006/relationships/image" Target="../media/image-25-4.png"/><Relationship Id="rId6" Type="http://schemas.openxmlformats.org/officeDocument/2006/relationships/image" Target="../media/image-25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6-1.png"/><Relationship Id="rId3" Type="http://schemas.openxmlformats.org/officeDocument/2006/relationships/image" Target="../media/image-26-2.png"/><Relationship Id="rId4" Type="http://schemas.openxmlformats.org/officeDocument/2006/relationships/image" Target="../media/image-26-3.png"/><Relationship Id="rId5" Type="http://schemas.openxmlformats.org/officeDocument/2006/relationships/image" Target="../media/image-2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7-1.png"/><Relationship Id="rId3" Type="http://schemas.openxmlformats.org/officeDocument/2006/relationships/image" Target="../media/image-27-2.png"/><Relationship Id="rId4" Type="http://schemas.openxmlformats.org/officeDocument/2006/relationships/image" Target="../media/image-27-3.png"/><Relationship Id="rId5" Type="http://schemas.openxmlformats.org/officeDocument/2006/relationships/image" Target="../media/image-27-4.png"/><Relationship Id="rId6" Type="http://schemas.openxmlformats.org/officeDocument/2006/relationships/image" Target="../media/image-27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강의 현장 사진" descr="/home/claude/photos_s/her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panel"/>
          <p:cNvSpPr/>
          <p:nvPr/>
        </p:nvSpPr>
        <p:spPr>
          <a:xfrm>
            <a:off x="5532120" y="365760"/>
            <a:ext cx="3337560" cy="3840480"/>
          </a:xfrm>
          <a:prstGeom prst="roundRect">
            <a:avLst>
              <a:gd name="adj" fmla="val 4658"/>
            </a:avLst>
          </a:prstGeom>
          <a:solidFill>
            <a:schemeClr val="tx1">
              <a:alpha val="88000"/>
            </a:schemeClr>
          </a:solidFill>
          <a:ln w="9525">
            <a:solidFill>
              <a:srgbClr val="60A5FA"/>
            </a:solidFill>
            <a:prstDash val="solid"/>
          </a:ln>
        </p:spPr>
      </p:sp>
      <p:sp>
        <p:nvSpPr>
          <p:cNvPr id="4" name="pill AIDL · 교육생용 강의안"/>
          <p:cNvSpPr/>
          <p:nvPr/>
        </p:nvSpPr>
        <p:spPr>
          <a:xfrm>
            <a:off x="5760720" y="640080"/>
            <a:ext cx="219456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760720" y="64008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109728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5"/>
                </a:solidFill>
              </a:rPr>
              <a:t>AI 업무혁신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MASTER</a:t>
            </a:r>
            <a:endParaRPr lang="en-US" sz="3600" dirty="0"/>
          </a:p>
        </p:txBody>
      </p:sp>
      <p:sp>
        <p:nvSpPr>
          <p:cNvPr id="7" name="Text 4"/>
          <p:cNvSpPr txBox="1"/>
          <p:nvPr/>
        </p:nvSpPr>
        <p:spPr>
          <a:xfrm>
            <a:off x="5760720" y="26517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3"/>
                </a:solidFill>
              </a:rPr>
              <a:t>보고서·기획서·회의록, 반나절이면 끝</a:t>
            </a:r>
            <a:endParaRPr lang="en-US" sz="1600" dirty="0"/>
          </a:p>
        </p:txBody>
      </p:sp>
      <p:sp>
        <p:nvSpPr>
          <p:cNvPr id="8" name="pill JH RESULT 5"/>
          <p:cNvSpPr/>
          <p:nvPr/>
        </p:nvSpPr>
        <p:spPr>
          <a:xfrm>
            <a:off x="5760720" y="3429000"/>
            <a:ext cx="132588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760720" y="3429000"/>
            <a:ext cx="1325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JH RESULT 5</a:t>
            </a:r>
            <a:endParaRPr lang="en-US" sz="1300" dirty="0"/>
          </a:p>
        </p:txBody>
      </p:sp>
      <p:sp>
        <p:nvSpPr>
          <p:cNvPr id="10" name="pill 최재향 · AIDL 대표"/>
          <p:cNvSpPr/>
          <p:nvPr/>
        </p:nvSpPr>
        <p:spPr>
          <a:xfrm>
            <a:off x="7178040" y="3429000"/>
            <a:ext cx="16002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178040" y="3429000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최재향 · AIDL 대표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업무 자료로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업무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업무 프롬프트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업무에 바로 쓰는 지시문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문서 초안 틀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보고서·회의록 템플릿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자동화 템플릿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반복 업무를 [ ]로 재사용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안전하게 쓰는 기준표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보고서 한 편, 가장 오래 걸리는 단계는?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자료 찾기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필요한 자료를 모으는 일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구조 잡기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목차와 순서를 정하는 일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첫 문장 쓰기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빈 문서를 채우는 일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고치고 다듬기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표현과 숫자를 확인하는 일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빈 문서에서, 초안이 있는 문서로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빈 문서" descr="/home/claude/img2/doc_blan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34440"/>
            <a:ext cx="2194560" cy="3103735"/>
          </a:xfrm>
          <a:prstGeom prst="rect">
            <a:avLst/>
          </a:prstGeom>
        </p:spPr>
      </p:pic>
      <p:pic>
        <p:nvPicPr>
          <p:cNvPr id="7" name="AI 초안" descr="/home/claude/img2/doc_aft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234440"/>
            <a:ext cx="2194560" cy="3103735"/>
          </a:xfrm>
          <a:prstGeom prst="rect">
            <a:avLst/>
          </a:prstGeom>
        </p:spPr>
      </p:pic>
      <p:sp>
        <p:nvSpPr>
          <p:cNvPr id="8" name="change 1"/>
          <p:cNvSpPr/>
          <p:nvPr/>
        </p:nvSpPr>
        <p:spPr>
          <a:xfrm>
            <a:off x="2834640" y="1280160"/>
            <a:ext cx="3474720" cy="914400"/>
          </a:xfrm>
          <a:prstGeom prst="roundRect">
            <a:avLst>
              <a:gd name="adj" fmla="val 170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2971800" y="128016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빈 문서 앞 멈춤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370832" y="15270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988" y="1632204"/>
            <a:ext cx="210312" cy="2103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892040" y="128016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초안부터 시작</a:t>
            </a:r>
            <a:endParaRPr lang="en-US" sz="1500" dirty="0"/>
          </a:p>
        </p:txBody>
      </p:sp>
      <p:sp>
        <p:nvSpPr>
          <p:cNvPr id="13" name="change 2"/>
          <p:cNvSpPr/>
          <p:nvPr/>
        </p:nvSpPr>
        <p:spPr>
          <a:xfrm>
            <a:off x="2834640" y="2331720"/>
            <a:ext cx="3474720" cy="914400"/>
          </a:xfrm>
          <a:prstGeom prst="roundRect">
            <a:avLst>
              <a:gd name="adj" fmla="val 170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2971800" y="233172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회의록 야근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370832" y="25786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988" y="2683764"/>
            <a:ext cx="210312" cy="2103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892040" y="233172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메모가 곧 회의록</a:t>
            </a:r>
            <a:endParaRPr lang="en-US" sz="1500" dirty="0"/>
          </a:p>
        </p:txBody>
      </p:sp>
      <p:sp>
        <p:nvSpPr>
          <p:cNvPr id="18" name="change 3"/>
          <p:cNvSpPr/>
          <p:nvPr/>
        </p:nvSpPr>
        <p:spPr>
          <a:xfrm>
            <a:off x="2834640" y="3383280"/>
            <a:ext cx="3474720" cy="914400"/>
          </a:xfrm>
          <a:prstGeom prst="roundRect">
            <a:avLst>
              <a:gd name="adj" fmla="val 170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2971800" y="33832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매번 처음부터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4370832" y="363016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5988" y="3735324"/>
            <a:ext cx="210312" cy="2103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4892040" y="338328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틀을 재사용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2834640" y="4480560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가상 기관·가상 내용으로 만든 예시 화면입니다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업무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업무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줄일 업무 고르기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흐름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흐름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결과물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결과물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 초안 완성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반복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반복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템플릿으로 재사용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성과 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성과 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팀과 부서로 확대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업무가 바뀌는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업무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줄일 업무 고르기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흐름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결과물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 초안 만들기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반복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템플릿으로 고정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성과 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팀 전체로 확대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일의 순서를 정하는 사람이 중심입니다.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업무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줄일 업무, 이 3가지로 고릅니다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자주 반복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매주·매달 되풀이되는 일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오래 걸림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번에 시간이 많이 드는 일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결과가 문서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보고서·공문·회의록 같은 글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업무 3개를 적고, 위 기준에 가장 맞는 1개를 고르세요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개인정보·기밀이 담긴 업무는 제외하거나 가려서 쓰세요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흐름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업무를 4조각으로, 역할을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입력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자료 모으기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구조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틀·분량 정하기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AI가 먼저 쓰기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검토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 확인·수정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초안만 AI가 씁니다. 나머지 셋은 사람의 몫입니다.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프롬프트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"회의록으로 정리해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"팀장 보고용 메모야"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"기획팀 선임처럼"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"이런 모양으로 써 줘"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"목록과 표로"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"공문 문체로"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화면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6요소를 넣은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입력 화면" descr="/home/claude/img2/chat_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4206240" cy="2565806"/>
          </a:xfrm>
          <a:prstGeom prst="rect">
            <a:avLst/>
          </a:prstGeom>
        </p:spPr>
      </p:pic>
      <p:sp>
        <p:nvSpPr>
          <p:cNvPr id="7" name="legend 1"/>
          <p:cNvSpPr/>
          <p:nvPr/>
        </p:nvSpPr>
        <p:spPr>
          <a:xfrm>
            <a:off x="5943600" y="1280160"/>
            <a:ext cx="274320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01675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01675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464808" y="12801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11" name="legend 2"/>
          <p:cNvSpPr/>
          <p:nvPr/>
        </p:nvSpPr>
        <p:spPr>
          <a:xfrm>
            <a:off x="5943600" y="1737360"/>
            <a:ext cx="274320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01675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01675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464808" y="17373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15" name="legend 3"/>
          <p:cNvSpPr/>
          <p:nvPr/>
        </p:nvSpPr>
        <p:spPr>
          <a:xfrm>
            <a:off x="5943600" y="2194560"/>
            <a:ext cx="274320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01675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01675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6464808" y="21945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페르소나</a:t>
            </a:r>
            <a:endParaRPr lang="en-US" sz="1400" dirty="0"/>
          </a:p>
        </p:txBody>
      </p:sp>
      <p:sp>
        <p:nvSpPr>
          <p:cNvPr id="19" name="legend 4"/>
          <p:cNvSpPr/>
          <p:nvPr/>
        </p:nvSpPr>
        <p:spPr>
          <a:xfrm>
            <a:off x="5943600" y="2651760"/>
            <a:ext cx="274320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01675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01675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6464808" y="26517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예시</a:t>
            </a:r>
            <a:endParaRPr lang="en-US" sz="1400" dirty="0"/>
          </a:p>
        </p:txBody>
      </p:sp>
      <p:sp>
        <p:nvSpPr>
          <p:cNvPr id="23" name="legend 5"/>
          <p:cNvSpPr/>
          <p:nvPr/>
        </p:nvSpPr>
        <p:spPr>
          <a:xfrm>
            <a:off x="5943600" y="3108960"/>
            <a:ext cx="274320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01675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01675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6464808" y="31089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포맷</a:t>
            </a:r>
            <a:endParaRPr lang="en-US" sz="1400" dirty="0"/>
          </a:p>
        </p:txBody>
      </p:sp>
      <p:sp>
        <p:nvSpPr>
          <p:cNvPr id="27" name="legend 6"/>
          <p:cNvSpPr/>
          <p:nvPr/>
        </p:nvSpPr>
        <p:spPr>
          <a:xfrm>
            <a:off x="5943600" y="3566160"/>
            <a:ext cx="274320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01675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01675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6464808" y="35661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457200" y="390448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가상 데이터로 만든 예시 화면입니다</a:t>
            </a:r>
            <a:endParaRPr lang="en-US" sz="1200" dirty="0"/>
          </a:p>
        </p:txBody>
      </p:sp>
      <p:sp>
        <p:nvSpPr>
          <p:cNvPr id="32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3" name="Shape 30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5" name="Text 31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화면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회의록 초안이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결과 화면" descr="/home/claude/img2/chat_ou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4389120" cy="2457907"/>
          </a:xfrm>
          <a:prstGeom prst="rect">
            <a:avLst/>
          </a:prstGeom>
        </p:spPr>
      </p:pic>
      <p:sp>
        <p:nvSpPr>
          <p:cNvPr id="7" name="result point 1"/>
          <p:cNvSpPr/>
          <p:nvPr/>
        </p:nvSpPr>
        <p:spPr>
          <a:xfrm>
            <a:off x="5943600" y="1280160"/>
            <a:ext cx="274320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03504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908" y="1431036"/>
            <a:ext cx="173736" cy="17373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92240" y="1280160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결정사항을 목록으로</a:t>
            </a:r>
            <a:endParaRPr lang="en-US" sz="1400" dirty="0"/>
          </a:p>
        </p:txBody>
      </p:sp>
      <p:sp>
        <p:nvSpPr>
          <p:cNvPr id="11" name="result point 2"/>
          <p:cNvSpPr/>
          <p:nvPr/>
        </p:nvSpPr>
        <p:spPr>
          <a:xfrm>
            <a:off x="5943600" y="1847088"/>
            <a:ext cx="274320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03504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908" y="1997964"/>
            <a:ext cx="173736" cy="17373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492240" y="1847088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할 일을 표로 정리</a:t>
            </a:r>
            <a:endParaRPr lang="en-US" sz="1400" dirty="0"/>
          </a:p>
        </p:txBody>
      </p:sp>
      <p:sp>
        <p:nvSpPr>
          <p:cNvPr id="15" name="result point 3"/>
          <p:cNvSpPr/>
          <p:nvPr/>
        </p:nvSpPr>
        <p:spPr>
          <a:xfrm>
            <a:off x="5943600" y="2414016"/>
            <a:ext cx="274320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03504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908" y="2564892"/>
            <a:ext cx="173736" cy="17373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492240" y="2414016"/>
            <a:ext cx="2148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공문 문체로 간결하게</a:t>
            </a:r>
            <a:endParaRPr lang="en-US" sz="1400" dirty="0"/>
          </a:p>
        </p:txBody>
      </p:sp>
      <p:sp>
        <p:nvSpPr>
          <p:cNvPr id="19" name="caution"/>
          <p:cNvSpPr/>
          <p:nvPr/>
        </p:nvSpPr>
        <p:spPr>
          <a:xfrm>
            <a:off x="5943600" y="3017520"/>
            <a:ext cx="2743200" cy="1005840"/>
          </a:xfrm>
          <a:prstGeom prst="roundRect">
            <a:avLst>
              <a:gd name="adj" fmla="val 15455"/>
            </a:avLst>
          </a:prstGeom>
          <a:solidFill>
            <a:schemeClr val="tx1"/>
          </a:solidFill>
          <a:ln/>
        </p:spPr>
      </p:sp>
      <p:sp>
        <p:nvSpPr>
          <p:cNvPr id="20" name="Shape 14"/>
          <p:cNvSpPr/>
          <p:nvPr/>
        </p:nvSpPr>
        <p:spPr>
          <a:xfrm>
            <a:off x="6080760" y="324612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3630" y="3348990"/>
            <a:ext cx="205740" cy="20574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629400" y="31546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6629400" y="3493008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이름·날짜·숫자 확인</a:t>
            </a:r>
            <a:endParaRPr lang="en-US" sz="1400" dirty="0"/>
          </a:p>
        </p:txBody>
      </p:sp>
      <p:sp>
        <p:nvSpPr>
          <p:cNvPr id="24" name="Text 17"/>
          <p:cNvSpPr txBox="1"/>
          <p:nvPr/>
        </p:nvSpPr>
        <p:spPr>
          <a:xfrm>
            <a:off x="457200" y="390448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가상 데이터로 만든 예시 화면입니다</a:t>
            </a:r>
            <a:endParaRPr lang="en-US" sz="1200" dirty="0"/>
          </a:p>
        </p:txBody>
      </p:sp>
      <p:sp>
        <p:nvSpPr>
          <p:cNvPr id="25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26" name="Shape 19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입력 한 번으로 구조까지 갖춘 초안이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"회의록 써줘"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누가 읽는지 모름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형식과 분량이 제각각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수정해야 함</a:t>
            </a:r>
            <a:endParaRPr lang="en-US" sz="1600" dirty="0"/>
          </a:p>
        </p:txBody>
      </p:sp>
      <p:sp>
        <p:nvSpPr>
          <p:cNvPr id="12" name="6요소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6요소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"팀장 보고용, 목록+표, 공문 문체로 정리해 줘"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읽는 사람에 맞춘 문서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결정·할 일이 표로 정리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쓸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문서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보고서 샘플" descr="/home/claude/img2/doc_repo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10" y="1234440"/>
            <a:ext cx="1616364" cy="22860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457200" y="3566160"/>
            <a:ext cx="2615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보고서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393192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배경·현황·제언</a:t>
            </a:r>
            <a:endParaRPr lang="en-US" sz="1400" dirty="0"/>
          </a:p>
        </p:txBody>
      </p:sp>
      <p:pic>
        <p:nvPicPr>
          <p:cNvPr id="9" name="회의록 샘플" descr="/home/claude/img2/doc_minute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818" y="1234440"/>
            <a:ext cx="1616364" cy="22860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264408" y="3566160"/>
            <a:ext cx="2615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회의록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3264408" y="393192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결정사항·할 일 표</a:t>
            </a:r>
            <a:endParaRPr lang="en-US" sz="1400" dirty="0"/>
          </a:p>
        </p:txBody>
      </p:sp>
      <p:pic>
        <p:nvPicPr>
          <p:cNvPr id="12" name="기획서 샘플" descr="/home/claude/img2/doc_pl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026" y="1234440"/>
            <a:ext cx="1616364" cy="22860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071616" y="3566160"/>
            <a:ext cx="2615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기획서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6071616" y="393192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목적·대상·일정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457200" y="438912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가상 기관·가상 내용으로 만든 샘플입니다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보고서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보고서: 표지부터 한눈에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보고서: 표지부터 한눈에 이미지" descr="/home/claude/img2/doc_repo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2263140" cy="3200400"/>
          </a:xfrm>
          <a:prstGeom prst="rect">
            <a:avLst/>
          </a:prstGeom>
        </p:spPr>
      </p:pic>
      <p:sp>
        <p:nvSpPr>
          <p:cNvPr id="7" name="point 1"/>
          <p:cNvSpPr/>
          <p:nvPr/>
        </p:nvSpPr>
        <p:spPr>
          <a:xfrm>
            <a:off x="2948940" y="1280160"/>
            <a:ext cx="573786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104388" y="1463040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3104388" y="1463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3680460" y="1335024"/>
            <a:ext cx="48691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제목을 크게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3680460" y="1664208"/>
            <a:ext cx="48691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무엇에 대한 보고인지 첫 줄에서 알립니다</a:t>
            </a:r>
            <a:endParaRPr lang="en-US" sz="1400" dirty="0"/>
          </a:p>
        </p:txBody>
      </p:sp>
      <p:sp>
        <p:nvSpPr>
          <p:cNvPr id="12" name="point 2"/>
          <p:cNvSpPr/>
          <p:nvPr/>
        </p:nvSpPr>
        <p:spPr>
          <a:xfrm>
            <a:off x="2948940" y="2121408"/>
            <a:ext cx="573786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104388" y="230428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104388" y="23042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3680460" y="2176272"/>
            <a:ext cx="48691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구성을 한 줄로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3680460" y="2505456"/>
            <a:ext cx="48691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현황 · 개선 방향 · 추진 계획</a:t>
            </a:r>
            <a:endParaRPr lang="en-US" sz="1400" dirty="0"/>
          </a:p>
        </p:txBody>
      </p:sp>
      <p:sp>
        <p:nvSpPr>
          <p:cNvPr id="17" name="point 3"/>
          <p:cNvSpPr/>
          <p:nvPr/>
        </p:nvSpPr>
        <p:spPr>
          <a:xfrm>
            <a:off x="2948940" y="2962656"/>
            <a:ext cx="573786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104388" y="314553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104388" y="3145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3680460" y="3017520"/>
            <a:ext cx="48691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작성 방식 표시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3680460" y="3346704"/>
            <a:ext cx="48691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초안 + 담당자 검토로 책임을 분명히</a:t>
            </a:r>
            <a:endParaRPr lang="en-US" sz="1400" dirty="0"/>
          </a:p>
        </p:txBody>
      </p:sp>
      <p:sp>
        <p:nvSpPr>
          <p:cNvPr id="22" name="tip"/>
          <p:cNvSpPr/>
          <p:nvPr/>
        </p:nvSpPr>
        <p:spPr>
          <a:xfrm>
            <a:off x="2948940" y="3822192"/>
            <a:ext cx="573786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131820" y="3822192"/>
            <a:ext cx="53721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보고서는 제목과 구성부터 잡으면 절반이 끝납니다. 본문은 이 틀 위에 채웁니다.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회의록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회의록: 결정과 할 일을 분리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회의록: 결정과 할 일을 분리 이미지" descr="/home/claude/img2/doc_minutes_cro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3142048" cy="3200400"/>
          </a:xfrm>
          <a:prstGeom prst="rect">
            <a:avLst/>
          </a:prstGeom>
        </p:spPr>
      </p:pic>
      <p:sp>
        <p:nvSpPr>
          <p:cNvPr id="7" name="point 1"/>
          <p:cNvSpPr/>
          <p:nvPr/>
        </p:nvSpPr>
        <p:spPr>
          <a:xfrm>
            <a:off x="3827848" y="1280160"/>
            <a:ext cx="4858952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983296" y="146304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3983296" y="1463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59368" y="1335024"/>
            <a:ext cx="3990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결정사항은 목록으로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559368" y="1664208"/>
            <a:ext cx="3990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정했는지 두세 줄로 요약</a:t>
            </a:r>
            <a:endParaRPr lang="en-US" sz="1400" dirty="0"/>
          </a:p>
        </p:txBody>
      </p:sp>
      <p:sp>
        <p:nvSpPr>
          <p:cNvPr id="12" name="point 2"/>
          <p:cNvSpPr/>
          <p:nvPr/>
        </p:nvSpPr>
        <p:spPr>
          <a:xfrm>
            <a:off x="3827848" y="2121408"/>
            <a:ext cx="4858952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983296" y="2304288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983296" y="23042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559368" y="2176272"/>
            <a:ext cx="3990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할 일은 표로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559368" y="2505456"/>
            <a:ext cx="3990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할 일 · 담당 · 기한을 한눈에</a:t>
            </a:r>
            <a:endParaRPr lang="en-US" sz="1400" dirty="0"/>
          </a:p>
        </p:txBody>
      </p:sp>
      <p:sp>
        <p:nvSpPr>
          <p:cNvPr id="17" name="point 3"/>
          <p:cNvSpPr/>
          <p:nvPr/>
        </p:nvSpPr>
        <p:spPr>
          <a:xfrm>
            <a:off x="3827848" y="2962656"/>
            <a:ext cx="4858952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983296" y="3145536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983296" y="3145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4559368" y="3017520"/>
            <a:ext cx="3990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참석·작성 정보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559368" y="3346704"/>
            <a:ext cx="3990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팀 · 참석 인원 · 작성 방식 표시</a:t>
            </a:r>
            <a:endParaRPr lang="en-US" sz="1400" dirty="0"/>
          </a:p>
        </p:txBody>
      </p:sp>
      <p:sp>
        <p:nvSpPr>
          <p:cNvPr id="22" name="tip"/>
          <p:cNvSpPr/>
          <p:nvPr/>
        </p:nvSpPr>
        <p:spPr>
          <a:xfrm>
            <a:off x="3827848" y="3822192"/>
            <a:ext cx="4858952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010728" y="3822192"/>
            <a:ext cx="44931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회의록은 결정과 할 일만 분명하면 됩니다. 담당자 이름과 기한은 원본 메모와 꼭 대조하세요.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기획서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기획서: 네 칸으로 한 장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기획서: 네 칸으로 한 장 완성 이미지" descr="/home/claude/img2/doc_plan_cro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3056317" cy="3200400"/>
          </a:xfrm>
          <a:prstGeom prst="rect">
            <a:avLst/>
          </a:prstGeom>
        </p:spPr>
      </p:pic>
      <p:sp>
        <p:nvSpPr>
          <p:cNvPr id="7" name="point 1"/>
          <p:cNvSpPr/>
          <p:nvPr/>
        </p:nvSpPr>
        <p:spPr>
          <a:xfrm>
            <a:off x="3742117" y="1280160"/>
            <a:ext cx="4944683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897565" y="146304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3897565" y="1463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473637" y="1335024"/>
            <a:ext cx="40760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목적 · 대상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4473637" y="1664208"/>
            <a:ext cx="40760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위해 무엇을 이루는지</a:t>
            </a:r>
            <a:endParaRPr lang="en-US" sz="1400" dirty="0"/>
          </a:p>
        </p:txBody>
      </p:sp>
      <p:sp>
        <p:nvSpPr>
          <p:cNvPr id="12" name="point 2"/>
          <p:cNvSpPr/>
          <p:nvPr/>
        </p:nvSpPr>
        <p:spPr>
          <a:xfrm>
            <a:off x="3742117" y="2121408"/>
            <a:ext cx="4944683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897565" y="2304288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97565" y="23042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473637" y="2176272"/>
            <a:ext cx="40760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일정 · 예산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473637" y="2505456"/>
            <a:ext cx="40760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언제, 어느 정도 규모로 하는지</a:t>
            </a:r>
            <a:endParaRPr lang="en-US" sz="1400" dirty="0"/>
          </a:p>
        </p:txBody>
      </p:sp>
      <p:sp>
        <p:nvSpPr>
          <p:cNvPr id="17" name="point 3"/>
          <p:cNvSpPr/>
          <p:nvPr/>
        </p:nvSpPr>
        <p:spPr>
          <a:xfrm>
            <a:off x="3742117" y="2962656"/>
            <a:ext cx="4944683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897565" y="3145536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3897565" y="3145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4473637" y="3017520"/>
            <a:ext cx="40760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추진 일정 막대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473637" y="3346704"/>
            <a:ext cx="40760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준비 → 교육 → 확산 순서를 한눈에</a:t>
            </a:r>
            <a:endParaRPr lang="en-US" sz="1400" dirty="0"/>
          </a:p>
        </p:txBody>
      </p:sp>
      <p:sp>
        <p:nvSpPr>
          <p:cNvPr id="22" name="tip"/>
          <p:cNvSpPr/>
          <p:nvPr/>
        </p:nvSpPr>
        <p:spPr>
          <a:xfrm>
            <a:off x="3742117" y="3822192"/>
            <a:ext cx="4944683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24997" y="3822192"/>
            <a:ext cx="457892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기획서는 네 칸만 채우면 한 장이 됩니다. 예산·일정 숫자는 확정된 내용만 넣으세요.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25분 미션: 초안 한 편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25분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업무 자료로 초안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자료와 함께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0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10분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결과 검토·수정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사실·숫자를 확인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저장하고 공유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쓴 숫자와 날짜, 그대로 써도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써도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확인은 사람의 몫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AI는 그럴듯하게 틀릴 수 있습니다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 가리기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이름·연락처는 지우기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기밀 제외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기관 지침 먼저 확인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숫자·인용은 원문 대조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사용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필요하면 밝히기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지침 따르기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기관 규정이 우선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 남기기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반복업무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템플릿" descr="/home/claude/img2/temp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5394960" cy="2265883"/>
          </a:xfrm>
          <a:prstGeom prst="rect">
            <a:avLst/>
          </a:prstGeom>
        </p:spPr>
      </p:pic>
      <p:sp>
        <p:nvSpPr>
          <p:cNvPr id="7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2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17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" y="3794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'업무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매주·매달 반복되는 일을 몇 분으로 줄여 줍니다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성과 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업무 1개 줄이기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팀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 함께 쓰기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부서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공용 폴더·미니 강의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기관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활용 기준 마련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절약한 시간을 기록해 숫자로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현장 사례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여수산단 직장인 15명, 7시간의 결과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ase"/>
          <p:cNvSpPr/>
          <p:nvPr/>
        </p:nvSpPr>
        <p:spPr>
          <a:xfrm>
            <a:off x="457200" y="1280160"/>
            <a:ext cx="8229600" cy="822960"/>
          </a:xfrm>
          <a:prstGeom prst="roundRect">
            <a:avLst>
              <a:gd name="adj" fmla="val 18889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챗GPT 활용부터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보고서·PPT·홍보영상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까지, 하루 안에 결과물</a:t>
            </a:r>
            <a:endParaRPr lang="en-US" sz="2000" dirty="0"/>
          </a:p>
        </p:txBody>
      </p:sp>
      <p:sp>
        <p:nvSpPr>
          <p:cNvPr id="8" name="stat 1"/>
          <p:cNvSpPr/>
          <p:nvPr/>
        </p:nvSpPr>
        <p:spPr>
          <a:xfrm>
            <a:off x="457200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15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명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참여 직장인</a:t>
            </a:r>
            <a:endParaRPr lang="en-US" sz="1400" dirty="0"/>
          </a:p>
        </p:txBody>
      </p:sp>
      <p:sp>
        <p:nvSpPr>
          <p:cNvPr id="11" name="stat 2"/>
          <p:cNvSpPr/>
          <p:nvPr/>
        </p:nvSpPr>
        <p:spPr>
          <a:xfrm>
            <a:off x="2569464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752344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7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시간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2798064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집중 실습</a:t>
            </a:r>
            <a:endParaRPr lang="en-US" sz="1400" dirty="0"/>
          </a:p>
        </p:txBody>
      </p:sp>
      <p:sp>
        <p:nvSpPr>
          <p:cNvPr id="14" name="stat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864608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가지</a:t>
            </a:r>
            <a:endParaRPr lang="en-US" sz="5400" dirty="0"/>
          </a:p>
        </p:txBody>
      </p:sp>
      <p:sp>
        <p:nvSpPr>
          <p:cNvPr id="16" name="Text 14"/>
          <p:cNvSpPr txBox="1"/>
          <p:nvPr/>
        </p:nvSpPr>
        <p:spPr>
          <a:xfrm>
            <a:off x="4910328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보고서·PPT·영상</a:t>
            </a:r>
            <a:endParaRPr lang="en-US" sz="1400" dirty="0"/>
          </a:p>
        </p:txBody>
      </p:sp>
      <p:sp>
        <p:nvSpPr>
          <p:cNvPr id="17" name="stat 4"/>
          <p:cNvSpPr/>
          <p:nvPr/>
        </p:nvSpPr>
        <p:spPr>
          <a:xfrm>
            <a:off x="6793992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976872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2"/>
                </a:solidFill>
              </a:rPr>
              <a:t>1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일</a:t>
            </a:r>
            <a:endParaRPr lang="en-US" sz="5400" dirty="0"/>
          </a:p>
        </p:txBody>
      </p:sp>
      <p:sp>
        <p:nvSpPr>
          <p:cNvPr id="19" name="Text 17"/>
          <p:cNvSpPr txBox="1"/>
          <p:nvPr/>
        </p:nvSpPr>
        <p:spPr>
          <a:xfrm>
            <a:off x="7022592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당일 결과물 완성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업무로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업무 프롬프트 (6요소 지시문)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문서 초안 틀 (보고서·회의록)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자동화 템플릿 ([ ]로 재사용)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(확인은 사람)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당장 써 볼 업무 1개를 종이에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내 업무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오래 걸리는 문서 작업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초안 한 편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팀에 한 번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동료 1명에게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AI는 일을 대신하는 도구가 아니라, 시간을 돌려주는 도구입니다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업무혁신 MASTER — 교육생용 강의안 (사진판)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2026-10-27T11:16:03Z</dcterms:created>
  <dcterms:modified xsi:type="dcterms:W3CDTF">2026-10-27T11:16:03Z</dcterms:modified>
</cp:coreProperties>
</file>